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5" r:id="rId2"/>
    <p:sldMasterId id="2147483670" r:id="rId3"/>
    <p:sldMasterId id="2147483664" r:id="rId4"/>
    <p:sldMasterId id="2147483680" r:id="rId5"/>
  </p:sldMasterIdLst>
  <p:notesMasterIdLst>
    <p:notesMasterId r:id="rId25"/>
  </p:notesMasterIdLst>
  <p:sldIdLst>
    <p:sldId id="274" r:id="rId6"/>
    <p:sldId id="278" r:id="rId7"/>
    <p:sldId id="303" r:id="rId8"/>
    <p:sldId id="287" r:id="rId9"/>
    <p:sldId id="304" r:id="rId10"/>
    <p:sldId id="296" r:id="rId11"/>
    <p:sldId id="305" r:id="rId12"/>
    <p:sldId id="309" r:id="rId13"/>
    <p:sldId id="297" r:id="rId14"/>
    <p:sldId id="298" r:id="rId15"/>
    <p:sldId id="299" r:id="rId16"/>
    <p:sldId id="307" r:id="rId17"/>
    <p:sldId id="308" r:id="rId18"/>
    <p:sldId id="306" r:id="rId19"/>
    <p:sldId id="286" r:id="rId20"/>
    <p:sldId id="311" r:id="rId21"/>
    <p:sldId id="292" r:id="rId22"/>
    <p:sldId id="300" r:id="rId23"/>
    <p:sldId id="302" r:id="rId24"/>
  </p:sldIdLst>
  <p:sldSz cx="10693400" cy="7561263"/>
  <p:notesSz cx="6858000" cy="9144000"/>
  <p:defaultTex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BABABA"/>
    <a:srgbClr val="5578D2"/>
    <a:srgbClr val="416FA6"/>
    <a:srgbClr val="86A44A"/>
    <a:srgbClr val="CCFF33"/>
    <a:srgbClr val="8EA5CB"/>
    <a:srgbClr val="2E2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89512" autoAdjust="0"/>
  </p:normalViewPr>
  <p:slideViewPr>
    <p:cSldViewPr>
      <p:cViewPr>
        <p:scale>
          <a:sx n="100" d="100"/>
          <a:sy n="100" d="100"/>
        </p:scale>
        <p:origin x="-2268" y="-24"/>
      </p:cViewPr>
      <p:guideLst>
        <p:guide orient="horz" pos="3016"/>
        <p:guide orient="horz" pos="793"/>
        <p:guide orient="horz" pos="4195"/>
        <p:guide pos="3504"/>
        <p:guide pos="6634"/>
        <p:guide pos="147"/>
        <p:guide pos="3277"/>
        <p:guide pos="374"/>
        <p:guide pos="640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E:\UserData\IFA%202013\Dat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UserData\IFA%202013\Dat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E:\UserData\IFA%202013\Data.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E:\UserData\IFA%202013\Data%20Updat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E:\UserData\IFA%202013\Data%20Update.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E:\UserData\IFA%202013\Data%20Update.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E:\UserData\IFA%202013\Data%20Update.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Arial" pitchFamily="34" charset="0"/>
                <a:cs typeface="Arial" pitchFamily="34" charset="0"/>
              </a:defRPr>
            </a:pPr>
            <a:r>
              <a:rPr lang="en-GB" dirty="0">
                <a:solidFill>
                  <a:srgbClr val="4F81BD"/>
                </a:solidFill>
              </a:rPr>
              <a:t>Brand</a:t>
            </a:r>
            <a:r>
              <a:rPr lang="en-GB" baseline="0" dirty="0">
                <a:solidFill>
                  <a:srgbClr val="4F81BD"/>
                </a:solidFill>
              </a:rPr>
              <a:t> Share of Voice</a:t>
            </a:r>
          </a:p>
          <a:p>
            <a:pPr>
              <a:defRPr sz="1600">
                <a:latin typeface="Arial" pitchFamily="34" charset="0"/>
                <a:cs typeface="Arial" pitchFamily="34" charset="0"/>
              </a:defRPr>
            </a:pPr>
            <a:r>
              <a:rPr lang="en-GB" sz="1200" baseline="0" dirty="0">
                <a:solidFill>
                  <a:schemeClr val="bg1">
                    <a:lumMod val="50000"/>
                  </a:schemeClr>
                </a:solidFill>
              </a:rPr>
              <a:t>Sept 01 - Sept 11 2013</a:t>
            </a:r>
            <a:endParaRPr lang="en-GB" sz="1200" dirty="0">
              <a:solidFill>
                <a:schemeClr val="bg1">
                  <a:lumMod val="50000"/>
                </a:schemeClr>
              </a:solidFill>
            </a:endParaRPr>
          </a:p>
        </c:rich>
      </c:tx>
      <c:layout>
        <c:manualLayout>
          <c:xMode val="edge"/>
          <c:yMode val="edge"/>
          <c:x val="1.1016299619327665E-3"/>
          <c:y val="2.1592445704350111E-2"/>
        </c:manualLayout>
      </c:layout>
      <c:overlay val="0"/>
    </c:title>
    <c:autoTitleDeleted val="0"/>
    <c:plotArea>
      <c:layout/>
      <c:pieChart>
        <c:varyColors val="1"/>
        <c:ser>
          <c:idx val="0"/>
          <c:order val="0"/>
          <c:dPt>
            <c:idx val="5"/>
            <c:bubble3D val="0"/>
            <c:spPr>
              <a:solidFill>
                <a:sysClr val="windowText" lastClr="000000"/>
              </a:solidFill>
            </c:spPr>
          </c:dPt>
          <c:dLbls>
            <c:numFmt formatCode="0.0%" sourceLinked="0"/>
            <c:txPr>
              <a:bodyPr/>
              <a:lstStyle/>
              <a:p>
                <a:pPr>
                  <a:defRPr>
                    <a:latin typeface="Arial" pitchFamily="34" charset="0"/>
                    <a:cs typeface="Arial" pitchFamily="34" charset="0"/>
                  </a:defRPr>
                </a:pPr>
                <a:endParaRPr lang="en-US"/>
              </a:p>
            </c:txPr>
            <c:showLegendKey val="0"/>
            <c:showVal val="0"/>
            <c:showCatName val="1"/>
            <c:showSerName val="0"/>
            <c:showPercent val="1"/>
            <c:showBubbleSize val="0"/>
            <c:showLeaderLines val="1"/>
          </c:dLbls>
          <c:cat>
            <c:strRef>
              <c:f>'Brands Pie'!$A$2:$A$15</c:f>
              <c:strCache>
                <c:ptCount val="14"/>
                <c:pt idx="0">
                  <c:v>Acer</c:v>
                </c:pt>
                <c:pt idx="1">
                  <c:v>Alcatel</c:v>
                </c:pt>
                <c:pt idx="2">
                  <c:v>ASUS</c:v>
                </c:pt>
                <c:pt idx="3">
                  <c:v>Apple</c:v>
                </c:pt>
                <c:pt idx="4">
                  <c:v>HP</c:v>
                </c:pt>
                <c:pt idx="5">
                  <c:v>HTC</c:v>
                </c:pt>
                <c:pt idx="6">
                  <c:v>Lenovo</c:v>
                </c:pt>
                <c:pt idx="7">
                  <c:v>LG</c:v>
                </c:pt>
                <c:pt idx="8">
                  <c:v>Nokia</c:v>
                </c:pt>
                <c:pt idx="9">
                  <c:v>Panasonic</c:v>
                </c:pt>
                <c:pt idx="10">
                  <c:v>Philips</c:v>
                </c:pt>
                <c:pt idx="11">
                  <c:v>Samsung</c:v>
                </c:pt>
                <c:pt idx="12">
                  <c:v>Sony</c:v>
                </c:pt>
                <c:pt idx="13">
                  <c:v>Toshiba</c:v>
                </c:pt>
              </c:strCache>
            </c:strRef>
          </c:cat>
          <c:val>
            <c:numRef>
              <c:f>'Brands Pie'!$B$2:$B$15</c:f>
              <c:numCache>
                <c:formatCode>General</c:formatCode>
                <c:ptCount val="14"/>
                <c:pt idx="0">
                  <c:v>1972.2131347183599</c:v>
                </c:pt>
                <c:pt idx="1">
                  <c:v>859.85381404959503</c:v>
                </c:pt>
                <c:pt idx="2">
                  <c:v>1581.6425506887299</c:v>
                </c:pt>
                <c:pt idx="3">
                  <c:v>1090.1221995554799</c:v>
                </c:pt>
                <c:pt idx="4">
                  <c:v>106.72938009674399</c:v>
                </c:pt>
                <c:pt idx="5">
                  <c:v>700.98996212087798</c:v>
                </c:pt>
                <c:pt idx="6">
                  <c:v>1812.20278272616</c:v>
                </c:pt>
                <c:pt idx="7">
                  <c:v>2704.3545807858</c:v>
                </c:pt>
                <c:pt idx="8">
                  <c:v>361.71148614409799</c:v>
                </c:pt>
                <c:pt idx="9">
                  <c:v>589.57781761368801</c:v>
                </c:pt>
                <c:pt idx="10">
                  <c:v>627.34951620765696</c:v>
                </c:pt>
                <c:pt idx="11">
                  <c:v>8946.3122641128703</c:v>
                </c:pt>
                <c:pt idx="12">
                  <c:v>5353.4747116820299</c:v>
                </c:pt>
                <c:pt idx="13">
                  <c:v>583.21048441843197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Arial" pitchFamily="34" charset="0"/>
                <a:cs typeface="Arial" pitchFamily="34" charset="0"/>
              </a:defRPr>
            </a:pPr>
            <a:r>
              <a:rPr lang="en-GB" sz="1600" b="1" i="0" baseline="0" dirty="0" smtClean="0">
                <a:solidFill>
                  <a:srgbClr val="4F81BD"/>
                </a:solidFill>
                <a:effectLst/>
              </a:rPr>
              <a:t>Brand Share of Voice</a:t>
            </a:r>
            <a:endParaRPr lang="en-GB" sz="1600" dirty="0" smtClean="0">
              <a:solidFill>
                <a:srgbClr val="4F81BD"/>
              </a:solidFill>
              <a:effectLst/>
            </a:endParaRPr>
          </a:p>
          <a:p>
            <a:pPr>
              <a:defRPr sz="1600">
                <a:latin typeface="Arial" pitchFamily="34" charset="0"/>
                <a:cs typeface="Arial" pitchFamily="34" charset="0"/>
              </a:defRPr>
            </a:pPr>
            <a:r>
              <a:rPr lang="en-GB" sz="1200" b="1" i="0" baseline="0" dirty="0" smtClean="0">
                <a:solidFill>
                  <a:schemeClr val="bg1">
                    <a:lumMod val="50000"/>
                  </a:schemeClr>
                </a:solidFill>
                <a:effectLst/>
              </a:rPr>
              <a:t>Aug 01 – Aug 31 2013</a:t>
            </a:r>
            <a:endParaRPr lang="en-GB" sz="1100" dirty="0" smtClean="0">
              <a:solidFill>
                <a:schemeClr val="bg1">
                  <a:lumMod val="50000"/>
                </a:schemeClr>
              </a:solidFill>
              <a:effectLst/>
            </a:endParaRPr>
          </a:p>
        </c:rich>
      </c:tx>
      <c:layout>
        <c:manualLayout>
          <c:xMode val="edge"/>
          <c:yMode val="edge"/>
          <c:x val="8.4471837186485734E-3"/>
          <c:y val="2.1592445704350111E-2"/>
        </c:manualLayout>
      </c:layout>
      <c:overlay val="0"/>
    </c:title>
    <c:autoTitleDeleted val="0"/>
    <c:plotArea>
      <c:layout/>
      <c:pieChart>
        <c:varyColors val="1"/>
        <c:ser>
          <c:idx val="0"/>
          <c:order val="0"/>
          <c:dPt>
            <c:idx val="5"/>
            <c:bubble3D val="0"/>
            <c:spPr>
              <a:solidFill>
                <a:sysClr val="windowText" lastClr="000000"/>
              </a:solidFill>
            </c:spPr>
          </c:dPt>
          <c:dLbls>
            <c:dLbl>
              <c:idx val="5"/>
              <c:layout/>
              <c:tx>
                <c:rich>
                  <a:bodyPr/>
                  <a:lstStyle/>
                  <a:p>
                    <a:r>
                      <a:rPr lang="en-US" dirty="0">
                        <a:solidFill>
                          <a:schemeClr val="bg1"/>
                        </a:solidFill>
                      </a:rPr>
                      <a:t>HTC
10.1%</a:t>
                    </a:r>
                  </a:p>
                </c:rich>
              </c:tx>
              <c:dLblPos val="bestFit"/>
              <c:showLegendKey val="0"/>
              <c:showVal val="0"/>
              <c:showCatName val="1"/>
              <c:showSerName val="0"/>
              <c:showPercent val="1"/>
              <c:showBubbleSize val="0"/>
            </c:dLbl>
            <c:numFmt formatCode="0.0%" sourceLinked="0"/>
            <c:txPr>
              <a:bodyPr/>
              <a:lstStyle/>
              <a:p>
                <a:pPr>
                  <a:defRPr>
                    <a:latin typeface="Arial" pitchFamily="34" charset="0"/>
                    <a:cs typeface="Arial" pitchFamily="34" charset="0"/>
                  </a:defRPr>
                </a:pPr>
                <a:endParaRPr lang="en-US"/>
              </a:p>
            </c:txPr>
            <c:dLblPos val="bestFit"/>
            <c:showLegendKey val="0"/>
            <c:showVal val="0"/>
            <c:showCatName val="1"/>
            <c:showSerName val="0"/>
            <c:showPercent val="1"/>
            <c:showBubbleSize val="0"/>
            <c:showLeaderLines val="1"/>
          </c:dLbls>
          <c:cat>
            <c:strRef>
              <c:f>'Brands Pie'!$E$2:$E$15</c:f>
              <c:strCache>
                <c:ptCount val="14"/>
                <c:pt idx="0">
                  <c:v>Acer</c:v>
                </c:pt>
                <c:pt idx="1">
                  <c:v>Alcatel</c:v>
                </c:pt>
                <c:pt idx="2">
                  <c:v>ASUS</c:v>
                </c:pt>
                <c:pt idx="3">
                  <c:v>Apple</c:v>
                </c:pt>
                <c:pt idx="4">
                  <c:v>HP</c:v>
                </c:pt>
                <c:pt idx="5">
                  <c:v>HTC</c:v>
                </c:pt>
                <c:pt idx="6">
                  <c:v>Lenovo</c:v>
                </c:pt>
                <c:pt idx="7">
                  <c:v>LG</c:v>
                </c:pt>
                <c:pt idx="8">
                  <c:v>Nokia</c:v>
                </c:pt>
                <c:pt idx="9">
                  <c:v>Panasonic</c:v>
                </c:pt>
                <c:pt idx="10">
                  <c:v>Philips</c:v>
                </c:pt>
                <c:pt idx="11">
                  <c:v>Samsung</c:v>
                </c:pt>
                <c:pt idx="12">
                  <c:v>Sony</c:v>
                </c:pt>
                <c:pt idx="13">
                  <c:v>Toshiba</c:v>
                </c:pt>
              </c:strCache>
            </c:strRef>
          </c:cat>
          <c:val>
            <c:numRef>
              <c:f>'Brands Pie'!$F$2:$F$15</c:f>
              <c:numCache>
                <c:formatCode>General</c:formatCode>
                <c:ptCount val="14"/>
                <c:pt idx="0">
                  <c:v>25.778089967068901</c:v>
                </c:pt>
                <c:pt idx="1">
                  <c:v>47.530845273663601</c:v>
                </c:pt>
                <c:pt idx="2">
                  <c:v>389.68150416059899</c:v>
                </c:pt>
                <c:pt idx="3">
                  <c:v>629.68785119038796</c:v>
                </c:pt>
                <c:pt idx="4">
                  <c:v>22.8683233279978</c:v>
                </c:pt>
                <c:pt idx="5">
                  <c:v>1504.0723955717799</c:v>
                </c:pt>
                <c:pt idx="6">
                  <c:v>71.585085396237901</c:v>
                </c:pt>
                <c:pt idx="7">
                  <c:v>1613.02895572493</c:v>
                </c:pt>
                <c:pt idx="8">
                  <c:v>217.61059597149401</c:v>
                </c:pt>
                <c:pt idx="9">
                  <c:v>69.085543261015005</c:v>
                </c:pt>
                <c:pt idx="10">
                  <c:v>141.23884507043101</c:v>
                </c:pt>
                <c:pt idx="11">
                  <c:v>6303.5166620354103</c:v>
                </c:pt>
                <c:pt idx="12">
                  <c:v>3783.9436297372099</c:v>
                </c:pt>
                <c:pt idx="13">
                  <c:v>14.7899950044064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'Brands - Trend'!$A$40</c:f>
              <c:strCache>
                <c:ptCount val="1"/>
                <c:pt idx="0">
                  <c:v>Acer</c:v>
                </c:pt>
              </c:strCache>
            </c:strRef>
          </c:tx>
          <c:spPr>
            <a:ln w="47625">
              <a:solidFill>
                <a:srgbClr val="416FA6"/>
              </a:solidFill>
            </a:ln>
          </c:spPr>
          <c:marker>
            <c:symbol val="none"/>
          </c:marker>
          <c:cat>
            <c:strRef>
              <c:f>'Brands - Trend'!$B$39:$L$39</c:f>
              <c:strCache>
                <c:ptCount val="11"/>
                <c:pt idx="0">
                  <c:v>1 Sept</c:v>
                </c:pt>
                <c:pt idx="1">
                  <c:v>2 Sept</c:v>
                </c:pt>
                <c:pt idx="2">
                  <c:v>3 Sept</c:v>
                </c:pt>
                <c:pt idx="3">
                  <c:v>4 Sept</c:v>
                </c:pt>
                <c:pt idx="4">
                  <c:v>5 Sept</c:v>
                </c:pt>
                <c:pt idx="5">
                  <c:v>6 Sept</c:v>
                </c:pt>
                <c:pt idx="6">
                  <c:v>7 Sept</c:v>
                </c:pt>
                <c:pt idx="7">
                  <c:v>8 Sept</c:v>
                </c:pt>
                <c:pt idx="8">
                  <c:v>9 Sept</c:v>
                </c:pt>
                <c:pt idx="9">
                  <c:v>10 Sept</c:v>
                </c:pt>
                <c:pt idx="10">
                  <c:v>11 Sept</c:v>
                </c:pt>
              </c:strCache>
            </c:strRef>
          </c:cat>
          <c:val>
            <c:numRef>
              <c:f>'Brands - Trend'!$B$40:$L$40</c:f>
              <c:numCache>
                <c:formatCode>General</c:formatCode>
                <c:ptCount val="11"/>
                <c:pt idx="0">
                  <c:v>0.37614518969622002</c:v>
                </c:pt>
                <c:pt idx="1">
                  <c:v>43.295081533014802</c:v>
                </c:pt>
                <c:pt idx="2">
                  <c:v>17.427488509253301</c:v>
                </c:pt>
                <c:pt idx="3">
                  <c:v>2.5288490013141098</c:v>
                </c:pt>
                <c:pt idx="4">
                  <c:v>2.7189891609919701</c:v>
                </c:pt>
                <c:pt idx="5">
                  <c:v>7.2196322620423601</c:v>
                </c:pt>
                <c:pt idx="6">
                  <c:v>5.7732510613070804</c:v>
                </c:pt>
                <c:pt idx="7">
                  <c:v>4.0645219950096898</c:v>
                </c:pt>
                <c:pt idx="8">
                  <c:v>4.4982021474121696</c:v>
                </c:pt>
                <c:pt idx="9">
                  <c:v>0.35786107598929501</c:v>
                </c:pt>
                <c:pt idx="10">
                  <c:v>0.36081053989353601</c:v>
                </c:pt>
              </c:numCache>
            </c:numRef>
          </c:val>
          <c:smooth val="0"/>
        </c:ser>
        <c:ser>
          <c:idx val="1"/>
          <c:order val="1"/>
          <c:tx>
            <c:strRef>
              <c:f>'Brands - Trend'!$A$41</c:f>
              <c:strCache>
                <c:ptCount val="1"/>
                <c:pt idx="0">
                  <c:v>Apple</c:v>
                </c:pt>
              </c:strCache>
            </c:strRef>
          </c:tx>
          <c:spPr>
            <a:ln w="47625">
              <a:solidFill>
                <a:srgbClr val="CCFF33"/>
              </a:solidFill>
            </a:ln>
          </c:spPr>
          <c:marker>
            <c:symbol val="none"/>
          </c:marker>
          <c:cat>
            <c:strRef>
              <c:f>'Brands - Trend'!$B$39:$L$39</c:f>
              <c:strCache>
                <c:ptCount val="11"/>
                <c:pt idx="0">
                  <c:v>1 Sept</c:v>
                </c:pt>
                <c:pt idx="1">
                  <c:v>2 Sept</c:v>
                </c:pt>
                <c:pt idx="2">
                  <c:v>3 Sept</c:v>
                </c:pt>
                <c:pt idx="3">
                  <c:v>4 Sept</c:v>
                </c:pt>
                <c:pt idx="4">
                  <c:v>5 Sept</c:v>
                </c:pt>
                <c:pt idx="5">
                  <c:v>6 Sept</c:v>
                </c:pt>
                <c:pt idx="6">
                  <c:v>7 Sept</c:v>
                </c:pt>
                <c:pt idx="7">
                  <c:v>8 Sept</c:v>
                </c:pt>
                <c:pt idx="8">
                  <c:v>9 Sept</c:v>
                </c:pt>
                <c:pt idx="9">
                  <c:v>10 Sept</c:v>
                </c:pt>
                <c:pt idx="10">
                  <c:v>11 Sept</c:v>
                </c:pt>
              </c:strCache>
            </c:strRef>
          </c:cat>
          <c:val>
            <c:numRef>
              <c:f>'Brands - Trend'!$B$41:$L$41</c:f>
              <c:numCache>
                <c:formatCode>General</c:formatCode>
                <c:ptCount val="11"/>
                <c:pt idx="0">
                  <c:v>13.595430281008699</c:v>
                </c:pt>
                <c:pt idx="1">
                  <c:v>12.733953873561999</c:v>
                </c:pt>
                <c:pt idx="2">
                  <c:v>12.448794790608099</c:v>
                </c:pt>
                <c:pt idx="3">
                  <c:v>9.7101615031509194</c:v>
                </c:pt>
                <c:pt idx="4">
                  <c:v>12.7342141010453</c:v>
                </c:pt>
                <c:pt idx="5">
                  <c:v>8.5297038944916608</c:v>
                </c:pt>
                <c:pt idx="6">
                  <c:v>4.9407351039565697</c:v>
                </c:pt>
                <c:pt idx="7">
                  <c:v>18.541046887878998</c:v>
                </c:pt>
                <c:pt idx="8">
                  <c:v>14.2212098423478</c:v>
                </c:pt>
                <c:pt idx="9">
                  <c:v>21.7098072699259</c:v>
                </c:pt>
                <c:pt idx="10">
                  <c:v>6.3034101651818704</c:v>
                </c:pt>
              </c:numCache>
            </c:numRef>
          </c:val>
          <c:smooth val="0"/>
        </c:ser>
        <c:ser>
          <c:idx val="2"/>
          <c:order val="2"/>
          <c:tx>
            <c:strRef>
              <c:f>'Brands - Trend'!$A$42</c:f>
              <c:strCache>
                <c:ptCount val="1"/>
                <c:pt idx="0">
                  <c:v>ASUS</c:v>
                </c:pt>
              </c:strCache>
            </c:strRef>
          </c:tx>
          <c:spPr>
            <a:ln w="47625">
              <a:solidFill>
                <a:sysClr val="windowText" lastClr="000000"/>
              </a:solidFill>
            </a:ln>
          </c:spPr>
          <c:marker>
            <c:symbol val="none"/>
          </c:marker>
          <c:cat>
            <c:strRef>
              <c:f>'Brands - Trend'!$B$39:$L$39</c:f>
              <c:strCache>
                <c:ptCount val="11"/>
                <c:pt idx="0">
                  <c:v>1 Sept</c:v>
                </c:pt>
                <c:pt idx="1">
                  <c:v>2 Sept</c:v>
                </c:pt>
                <c:pt idx="2">
                  <c:v>3 Sept</c:v>
                </c:pt>
                <c:pt idx="3">
                  <c:v>4 Sept</c:v>
                </c:pt>
                <c:pt idx="4">
                  <c:v>5 Sept</c:v>
                </c:pt>
                <c:pt idx="5">
                  <c:v>6 Sept</c:v>
                </c:pt>
                <c:pt idx="6">
                  <c:v>7 Sept</c:v>
                </c:pt>
                <c:pt idx="7">
                  <c:v>8 Sept</c:v>
                </c:pt>
                <c:pt idx="8">
                  <c:v>9 Sept</c:v>
                </c:pt>
                <c:pt idx="9">
                  <c:v>10 Sept</c:v>
                </c:pt>
                <c:pt idx="10">
                  <c:v>11 Sept</c:v>
                </c:pt>
              </c:strCache>
            </c:strRef>
          </c:cat>
          <c:val>
            <c:numRef>
              <c:f>'Brands - Trend'!$B$42:$L$42</c:f>
              <c:numCache>
                <c:formatCode>General</c:formatCode>
                <c:ptCount val="11"/>
                <c:pt idx="0">
                  <c:v>8.5024325825033298</c:v>
                </c:pt>
                <c:pt idx="1">
                  <c:v>5.0156428811236804</c:v>
                </c:pt>
                <c:pt idx="2">
                  <c:v>8.5135352830527502</c:v>
                </c:pt>
                <c:pt idx="3">
                  <c:v>10.457300376675001</c:v>
                </c:pt>
                <c:pt idx="4">
                  <c:v>5.3955345732755102</c:v>
                </c:pt>
                <c:pt idx="5">
                  <c:v>3.3251010720293199</c:v>
                </c:pt>
                <c:pt idx="6">
                  <c:v>10.1461776281817</c:v>
                </c:pt>
                <c:pt idx="7">
                  <c:v>2.87218377971032</c:v>
                </c:pt>
                <c:pt idx="8">
                  <c:v>5.35722005835453</c:v>
                </c:pt>
                <c:pt idx="9">
                  <c:v>2.5354708712997902</c:v>
                </c:pt>
                <c:pt idx="10">
                  <c:v>5.65007252032885</c:v>
                </c:pt>
              </c:numCache>
            </c:numRef>
          </c:val>
          <c:smooth val="0"/>
        </c:ser>
        <c:ser>
          <c:idx val="3"/>
          <c:order val="3"/>
          <c:tx>
            <c:strRef>
              <c:f>'Brands - Trend'!$A$43</c:f>
              <c:strCache>
                <c:ptCount val="1"/>
                <c:pt idx="0">
                  <c:v>HP</c:v>
                </c:pt>
              </c:strCache>
            </c:strRef>
          </c:tx>
          <c:spPr>
            <a:ln w="47625"/>
          </c:spPr>
          <c:marker>
            <c:symbol val="none"/>
          </c:marker>
          <c:cat>
            <c:strRef>
              <c:f>'Brands - Trend'!$B$39:$L$39</c:f>
              <c:strCache>
                <c:ptCount val="11"/>
                <c:pt idx="0">
                  <c:v>1 Sept</c:v>
                </c:pt>
                <c:pt idx="1">
                  <c:v>2 Sept</c:v>
                </c:pt>
                <c:pt idx="2">
                  <c:v>3 Sept</c:v>
                </c:pt>
                <c:pt idx="3">
                  <c:v>4 Sept</c:v>
                </c:pt>
                <c:pt idx="4">
                  <c:v>5 Sept</c:v>
                </c:pt>
                <c:pt idx="5">
                  <c:v>6 Sept</c:v>
                </c:pt>
                <c:pt idx="6">
                  <c:v>7 Sept</c:v>
                </c:pt>
                <c:pt idx="7">
                  <c:v>8 Sept</c:v>
                </c:pt>
                <c:pt idx="8">
                  <c:v>9 Sept</c:v>
                </c:pt>
                <c:pt idx="9">
                  <c:v>10 Sept</c:v>
                </c:pt>
                <c:pt idx="10">
                  <c:v>11 Sept</c:v>
                </c:pt>
              </c:strCache>
            </c:strRef>
          </c:cat>
          <c:val>
            <c:numRef>
              <c:f>'Brands - Trend'!$B$43:$L$43</c:f>
              <c:numCache>
                <c:formatCode>General</c:formatCode>
                <c:ptCount val="11"/>
                <c:pt idx="0">
                  <c:v>1.6790474566948499</c:v>
                </c:pt>
                <c:pt idx="1">
                  <c:v>6.4223704908059703E-2</c:v>
                </c:pt>
                <c:pt idx="2">
                  <c:v>0.113419734788582</c:v>
                </c:pt>
                <c:pt idx="3">
                  <c:v>0.25314705383810199</c:v>
                </c:pt>
                <c:pt idx="4">
                  <c:v>1.8224126685654201</c:v>
                </c:pt>
                <c:pt idx="5">
                  <c:v>0.80863477368813397</c:v>
                </c:pt>
                <c:pt idx="6">
                  <c:v>4.8447972774424901</c:v>
                </c:pt>
                <c:pt idx="7">
                  <c:v>0</c:v>
                </c:pt>
                <c:pt idx="8">
                  <c:v>0.97458436764115797</c:v>
                </c:pt>
                <c:pt idx="9">
                  <c:v>0.56778508558783303</c:v>
                </c:pt>
                <c:pt idx="10">
                  <c:v>0.36081053989353601</c:v>
                </c:pt>
              </c:numCache>
            </c:numRef>
          </c:val>
          <c:smooth val="0"/>
        </c:ser>
        <c:ser>
          <c:idx val="4"/>
          <c:order val="4"/>
          <c:tx>
            <c:strRef>
              <c:f>'Brands - Trend'!$A$44</c:f>
              <c:strCache>
                <c:ptCount val="1"/>
                <c:pt idx="0">
                  <c:v>HTC</c:v>
                </c:pt>
              </c:strCache>
            </c:strRef>
          </c:tx>
          <c:spPr>
            <a:ln w="47625"/>
          </c:spPr>
          <c:marker>
            <c:symbol val="none"/>
          </c:marker>
          <c:cat>
            <c:strRef>
              <c:f>'Brands - Trend'!$B$39:$L$39</c:f>
              <c:strCache>
                <c:ptCount val="11"/>
                <c:pt idx="0">
                  <c:v>1 Sept</c:v>
                </c:pt>
                <c:pt idx="1">
                  <c:v>2 Sept</c:v>
                </c:pt>
                <c:pt idx="2">
                  <c:v>3 Sept</c:v>
                </c:pt>
                <c:pt idx="3">
                  <c:v>4 Sept</c:v>
                </c:pt>
                <c:pt idx="4">
                  <c:v>5 Sept</c:v>
                </c:pt>
                <c:pt idx="5">
                  <c:v>6 Sept</c:v>
                </c:pt>
                <c:pt idx="6">
                  <c:v>7 Sept</c:v>
                </c:pt>
                <c:pt idx="7">
                  <c:v>8 Sept</c:v>
                </c:pt>
                <c:pt idx="8">
                  <c:v>9 Sept</c:v>
                </c:pt>
                <c:pt idx="9">
                  <c:v>10 Sept</c:v>
                </c:pt>
                <c:pt idx="10">
                  <c:v>11 Sept</c:v>
                </c:pt>
              </c:strCache>
            </c:strRef>
          </c:cat>
          <c:val>
            <c:numRef>
              <c:f>'Brands - Trend'!$B$44:$L$44</c:f>
              <c:numCache>
                <c:formatCode>General</c:formatCode>
                <c:ptCount val="11"/>
                <c:pt idx="0">
                  <c:v>4.3487222008180098</c:v>
                </c:pt>
                <c:pt idx="1">
                  <c:v>4.5679832919235297</c:v>
                </c:pt>
                <c:pt idx="2">
                  <c:v>13.884493349346</c:v>
                </c:pt>
                <c:pt idx="3">
                  <c:v>5.1644144933518898</c:v>
                </c:pt>
                <c:pt idx="4">
                  <c:v>2.58455804144497</c:v>
                </c:pt>
                <c:pt idx="5">
                  <c:v>3.9442633936885398</c:v>
                </c:pt>
                <c:pt idx="6">
                  <c:v>3.9972265240195202</c:v>
                </c:pt>
                <c:pt idx="7">
                  <c:v>8.8255783608101694</c:v>
                </c:pt>
                <c:pt idx="8">
                  <c:v>10.7529218456956</c:v>
                </c:pt>
                <c:pt idx="9">
                  <c:v>14.914038666108</c:v>
                </c:pt>
                <c:pt idx="10">
                  <c:v>20.085392047422602</c:v>
                </c:pt>
              </c:numCache>
            </c:numRef>
          </c:val>
          <c:smooth val="0"/>
        </c:ser>
        <c:ser>
          <c:idx val="5"/>
          <c:order val="5"/>
          <c:tx>
            <c:strRef>
              <c:f>'Brands - Trend'!$A$45</c:f>
              <c:strCache>
                <c:ptCount val="1"/>
                <c:pt idx="0">
                  <c:v>Lenovo</c:v>
                </c:pt>
              </c:strCache>
            </c:strRef>
          </c:tx>
          <c:spPr>
            <a:ln w="47625">
              <a:solidFill>
                <a:srgbClr val="86A44A"/>
              </a:solidFill>
            </a:ln>
          </c:spPr>
          <c:marker>
            <c:symbol val="none"/>
          </c:marker>
          <c:cat>
            <c:strRef>
              <c:f>'Brands - Trend'!$B$39:$L$39</c:f>
              <c:strCache>
                <c:ptCount val="11"/>
                <c:pt idx="0">
                  <c:v>1 Sept</c:v>
                </c:pt>
                <c:pt idx="1">
                  <c:v>2 Sept</c:v>
                </c:pt>
                <c:pt idx="2">
                  <c:v>3 Sept</c:v>
                </c:pt>
                <c:pt idx="3">
                  <c:v>4 Sept</c:v>
                </c:pt>
                <c:pt idx="4">
                  <c:v>5 Sept</c:v>
                </c:pt>
                <c:pt idx="5">
                  <c:v>6 Sept</c:v>
                </c:pt>
                <c:pt idx="6">
                  <c:v>7 Sept</c:v>
                </c:pt>
                <c:pt idx="7">
                  <c:v>8 Sept</c:v>
                </c:pt>
                <c:pt idx="8">
                  <c:v>9 Sept</c:v>
                </c:pt>
                <c:pt idx="9">
                  <c:v>10 Sept</c:v>
                </c:pt>
                <c:pt idx="10">
                  <c:v>11 Sept</c:v>
                </c:pt>
              </c:strCache>
            </c:strRef>
          </c:cat>
          <c:val>
            <c:numRef>
              <c:f>'Brands - Trend'!$B$45:$L$45</c:f>
              <c:numCache>
                <c:formatCode>General</c:formatCode>
                <c:ptCount val="11"/>
                <c:pt idx="0">
                  <c:v>2.5949041964249102</c:v>
                </c:pt>
                <c:pt idx="1">
                  <c:v>4.8218641436570397</c:v>
                </c:pt>
                <c:pt idx="2">
                  <c:v>6.5570187760784702</c:v>
                </c:pt>
                <c:pt idx="3">
                  <c:v>1.25437673350552</c:v>
                </c:pt>
                <c:pt idx="4">
                  <c:v>14.1820449301478</c:v>
                </c:pt>
                <c:pt idx="5">
                  <c:v>10.9479343669003</c:v>
                </c:pt>
                <c:pt idx="6">
                  <c:v>4.5922590664312999</c:v>
                </c:pt>
                <c:pt idx="7">
                  <c:v>15.2824539345209</c:v>
                </c:pt>
                <c:pt idx="8">
                  <c:v>16.944400978945499</c:v>
                </c:pt>
                <c:pt idx="9">
                  <c:v>4.2293150228700602</c:v>
                </c:pt>
                <c:pt idx="10">
                  <c:v>4.4953979129646804</c:v>
                </c:pt>
              </c:numCache>
            </c:numRef>
          </c:val>
          <c:smooth val="0"/>
        </c:ser>
        <c:ser>
          <c:idx val="6"/>
          <c:order val="6"/>
          <c:tx>
            <c:strRef>
              <c:f>'Brands - Trend'!$A$46</c:f>
              <c:strCache>
                <c:ptCount val="1"/>
                <c:pt idx="0">
                  <c:v>LG</c:v>
                </c:pt>
              </c:strCache>
            </c:strRef>
          </c:tx>
          <c:spPr>
            <a:ln w="47625">
              <a:solidFill>
                <a:srgbClr val="8EA5CB"/>
              </a:solidFill>
            </a:ln>
          </c:spPr>
          <c:marker>
            <c:symbol val="none"/>
          </c:marker>
          <c:cat>
            <c:strRef>
              <c:f>'Brands - Trend'!$B$39:$L$39</c:f>
              <c:strCache>
                <c:ptCount val="11"/>
                <c:pt idx="0">
                  <c:v>1 Sept</c:v>
                </c:pt>
                <c:pt idx="1">
                  <c:v>2 Sept</c:v>
                </c:pt>
                <c:pt idx="2">
                  <c:v>3 Sept</c:v>
                </c:pt>
                <c:pt idx="3">
                  <c:v>4 Sept</c:v>
                </c:pt>
                <c:pt idx="4">
                  <c:v>5 Sept</c:v>
                </c:pt>
                <c:pt idx="5">
                  <c:v>6 Sept</c:v>
                </c:pt>
                <c:pt idx="6">
                  <c:v>7 Sept</c:v>
                </c:pt>
                <c:pt idx="7">
                  <c:v>8 Sept</c:v>
                </c:pt>
                <c:pt idx="8">
                  <c:v>9 Sept</c:v>
                </c:pt>
                <c:pt idx="9">
                  <c:v>10 Sept</c:v>
                </c:pt>
                <c:pt idx="10">
                  <c:v>11 Sept</c:v>
                </c:pt>
              </c:strCache>
            </c:strRef>
          </c:cat>
          <c:val>
            <c:numRef>
              <c:f>'Brands - Trend'!$B$46:$L$46</c:f>
              <c:numCache>
                <c:formatCode>General</c:formatCode>
                <c:ptCount val="11"/>
                <c:pt idx="0">
                  <c:v>52.456042681542101</c:v>
                </c:pt>
                <c:pt idx="1">
                  <c:v>22.4653240158007</c:v>
                </c:pt>
                <c:pt idx="2">
                  <c:v>13.654211541670501</c:v>
                </c:pt>
                <c:pt idx="3">
                  <c:v>4.5760982109081496</c:v>
                </c:pt>
                <c:pt idx="4">
                  <c:v>17.151798845868701</c:v>
                </c:pt>
                <c:pt idx="5">
                  <c:v>12.8436601069983</c:v>
                </c:pt>
                <c:pt idx="6">
                  <c:v>10.909496548064601</c:v>
                </c:pt>
                <c:pt idx="7">
                  <c:v>16.9717615779266</c:v>
                </c:pt>
                <c:pt idx="8">
                  <c:v>22.499220926586698</c:v>
                </c:pt>
                <c:pt idx="9">
                  <c:v>5.86256431390649</c:v>
                </c:pt>
                <c:pt idx="10">
                  <c:v>15.1871639555578</c:v>
                </c:pt>
              </c:numCache>
            </c:numRef>
          </c:val>
          <c:smooth val="0"/>
        </c:ser>
        <c:ser>
          <c:idx val="7"/>
          <c:order val="7"/>
          <c:tx>
            <c:strRef>
              <c:f>'Brands - Trend'!$A$47</c:f>
              <c:strCache>
                <c:ptCount val="1"/>
                <c:pt idx="0">
                  <c:v>Samsung</c:v>
                </c:pt>
              </c:strCache>
            </c:strRef>
          </c:tx>
          <c:spPr>
            <a:ln w="47625">
              <a:solidFill>
                <a:srgbClr val="BABABA"/>
              </a:solidFill>
            </a:ln>
          </c:spPr>
          <c:marker>
            <c:symbol val="none"/>
          </c:marker>
          <c:cat>
            <c:strRef>
              <c:f>'Brands - Trend'!$B$39:$L$39</c:f>
              <c:strCache>
                <c:ptCount val="11"/>
                <c:pt idx="0">
                  <c:v>1 Sept</c:v>
                </c:pt>
                <c:pt idx="1">
                  <c:v>2 Sept</c:v>
                </c:pt>
                <c:pt idx="2">
                  <c:v>3 Sept</c:v>
                </c:pt>
                <c:pt idx="3">
                  <c:v>4 Sept</c:v>
                </c:pt>
                <c:pt idx="4">
                  <c:v>5 Sept</c:v>
                </c:pt>
                <c:pt idx="5">
                  <c:v>6 Sept</c:v>
                </c:pt>
                <c:pt idx="6">
                  <c:v>7 Sept</c:v>
                </c:pt>
                <c:pt idx="7">
                  <c:v>8 Sept</c:v>
                </c:pt>
                <c:pt idx="8">
                  <c:v>9 Sept</c:v>
                </c:pt>
                <c:pt idx="9">
                  <c:v>10 Sept</c:v>
                </c:pt>
                <c:pt idx="10">
                  <c:v>11 Sept</c:v>
                </c:pt>
              </c:strCache>
            </c:strRef>
          </c:cat>
          <c:val>
            <c:numRef>
              <c:f>'Brands - Trend'!$B$47:$L$47</c:f>
              <c:numCache>
                <c:formatCode>General</c:formatCode>
                <c:ptCount val="11"/>
                <c:pt idx="0">
                  <c:v>41.377815508329697</c:v>
                </c:pt>
                <c:pt idx="1">
                  <c:v>39.108231168590997</c:v>
                </c:pt>
                <c:pt idx="2">
                  <c:v>25.590831710399101</c:v>
                </c:pt>
                <c:pt idx="3">
                  <c:v>53.093404598297603</c:v>
                </c:pt>
                <c:pt idx="4">
                  <c:v>33.1295272400152</c:v>
                </c:pt>
                <c:pt idx="5">
                  <c:v>34.062139416240598</c:v>
                </c:pt>
                <c:pt idx="6">
                  <c:v>36.773482478162599</c:v>
                </c:pt>
                <c:pt idx="7">
                  <c:v>57.660748202797699</c:v>
                </c:pt>
                <c:pt idx="8">
                  <c:v>55.2013878383828</c:v>
                </c:pt>
                <c:pt idx="9">
                  <c:v>51.221416972814303</c:v>
                </c:pt>
                <c:pt idx="10">
                  <c:v>13.252206438693801</c:v>
                </c:pt>
              </c:numCache>
            </c:numRef>
          </c:val>
          <c:smooth val="0"/>
        </c:ser>
        <c:ser>
          <c:idx val="8"/>
          <c:order val="8"/>
          <c:tx>
            <c:strRef>
              <c:f>'Brands - Trend'!$A$48</c:f>
              <c:strCache>
                <c:ptCount val="1"/>
                <c:pt idx="0">
                  <c:v>Sony</c:v>
                </c:pt>
              </c:strCache>
            </c:strRef>
          </c:tx>
          <c:spPr>
            <a:ln w="47625"/>
          </c:spPr>
          <c:marker>
            <c:symbol val="none"/>
          </c:marker>
          <c:cat>
            <c:strRef>
              <c:f>'Brands - Trend'!$B$39:$L$39</c:f>
              <c:strCache>
                <c:ptCount val="11"/>
                <c:pt idx="0">
                  <c:v>1 Sept</c:v>
                </c:pt>
                <c:pt idx="1">
                  <c:v>2 Sept</c:v>
                </c:pt>
                <c:pt idx="2">
                  <c:v>3 Sept</c:v>
                </c:pt>
                <c:pt idx="3">
                  <c:v>4 Sept</c:v>
                </c:pt>
                <c:pt idx="4">
                  <c:v>5 Sept</c:v>
                </c:pt>
                <c:pt idx="5">
                  <c:v>6 Sept</c:v>
                </c:pt>
                <c:pt idx="6">
                  <c:v>7 Sept</c:v>
                </c:pt>
                <c:pt idx="7">
                  <c:v>8 Sept</c:v>
                </c:pt>
                <c:pt idx="8">
                  <c:v>9 Sept</c:v>
                </c:pt>
                <c:pt idx="9">
                  <c:v>10 Sept</c:v>
                </c:pt>
                <c:pt idx="10">
                  <c:v>11 Sept</c:v>
                </c:pt>
              </c:strCache>
            </c:strRef>
          </c:cat>
          <c:val>
            <c:numRef>
              <c:f>'Brands - Trend'!$B$48:$L$48</c:f>
              <c:numCache>
                <c:formatCode>General</c:formatCode>
                <c:ptCount val="11"/>
                <c:pt idx="0">
                  <c:v>11.4606239098151</c:v>
                </c:pt>
                <c:pt idx="1">
                  <c:v>24.681177032320299</c:v>
                </c:pt>
                <c:pt idx="2">
                  <c:v>29.515685410639499</c:v>
                </c:pt>
                <c:pt idx="3">
                  <c:v>40.102819451007498</c:v>
                </c:pt>
                <c:pt idx="4">
                  <c:v>21.288762594683799</c:v>
                </c:pt>
                <c:pt idx="5">
                  <c:v>18.754230977255698</c:v>
                </c:pt>
                <c:pt idx="6">
                  <c:v>15.8355241354499</c:v>
                </c:pt>
                <c:pt idx="7">
                  <c:v>25.071280636614802</c:v>
                </c:pt>
                <c:pt idx="8">
                  <c:v>24.793704956324301</c:v>
                </c:pt>
                <c:pt idx="9">
                  <c:v>33.767228719113298</c:v>
                </c:pt>
                <c:pt idx="10">
                  <c:v>16.527586650513101</c:v>
                </c:pt>
              </c:numCache>
            </c:numRef>
          </c:val>
          <c:smooth val="0"/>
        </c:ser>
        <c:ser>
          <c:idx val="9"/>
          <c:order val="9"/>
          <c:tx>
            <c:strRef>
              <c:f>'Brands - Trend'!$A$49</c:f>
              <c:strCache>
                <c:ptCount val="1"/>
                <c:pt idx="0">
                  <c:v>Toshiba</c:v>
                </c:pt>
              </c:strCache>
            </c:strRef>
          </c:tx>
          <c:spPr>
            <a:ln w="47625"/>
          </c:spPr>
          <c:marker>
            <c:symbol val="none"/>
          </c:marker>
          <c:cat>
            <c:strRef>
              <c:f>'Brands - Trend'!$B$39:$L$39</c:f>
              <c:strCache>
                <c:ptCount val="11"/>
                <c:pt idx="0">
                  <c:v>1 Sept</c:v>
                </c:pt>
                <c:pt idx="1">
                  <c:v>2 Sept</c:v>
                </c:pt>
                <c:pt idx="2">
                  <c:v>3 Sept</c:v>
                </c:pt>
                <c:pt idx="3">
                  <c:v>4 Sept</c:v>
                </c:pt>
                <c:pt idx="4">
                  <c:v>5 Sept</c:v>
                </c:pt>
                <c:pt idx="5">
                  <c:v>6 Sept</c:v>
                </c:pt>
                <c:pt idx="6">
                  <c:v>7 Sept</c:v>
                </c:pt>
                <c:pt idx="7">
                  <c:v>8 Sept</c:v>
                </c:pt>
                <c:pt idx="8">
                  <c:v>9 Sept</c:v>
                </c:pt>
                <c:pt idx="9">
                  <c:v>10 Sept</c:v>
                </c:pt>
                <c:pt idx="10">
                  <c:v>11 Sept</c:v>
                </c:pt>
              </c:strCache>
            </c:strRef>
          </c:cat>
          <c:val>
            <c:numRef>
              <c:f>'Brands - Trend'!$B$49:$L$49</c:f>
              <c:numCache>
                <c:formatCode>General</c:formatCode>
                <c:ptCount val="11"/>
                <c:pt idx="0">
                  <c:v>1.6817411057939899</c:v>
                </c:pt>
                <c:pt idx="1">
                  <c:v>2.4696223353021698</c:v>
                </c:pt>
                <c:pt idx="2">
                  <c:v>0.36732883948273298</c:v>
                </c:pt>
                <c:pt idx="3">
                  <c:v>1.09193490085154</c:v>
                </c:pt>
                <c:pt idx="4">
                  <c:v>9.1900772670649005</c:v>
                </c:pt>
                <c:pt idx="5">
                  <c:v>2.2998300026609302</c:v>
                </c:pt>
                <c:pt idx="6">
                  <c:v>1.60106788091069</c:v>
                </c:pt>
                <c:pt idx="7">
                  <c:v>6.0839338692673204</c:v>
                </c:pt>
                <c:pt idx="8">
                  <c:v>4.1499756185949304</c:v>
                </c:pt>
                <c:pt idx="9">
                  <c:v>0.34067105135269998</c:v>
                </c:pt>
                <c:pt idx="10">
                  <c:v>0</c:v>
                </c:pt>
              </c:numCache>
            </c:numRef>
          </c:val>
          <c:smooth val="0"/>
        </c:ser>
        <c:dLbls>
          <c:showLegendKey val="0"/>
          <c:showVal val="0"/>
          <c:showCatName val="0"/>
          <c:showSerName val="0"/>
          <c:showPercent val="0"/>
          <c:showBubbleSize val="0"/>
        </c:dLbls>
        <c:marker val="1"/>
        <c:smooth val="0"/>
        <c:axId val="149056512"/>
        <c:axId val="149074688"/>
      </c:lineChart>
      <c:catAx>
        <c:axId val="149056512"/>
        <c:scaling>
          <c:orientation val="minMax"/>
        </c:scaling>
        <c:delete val="0"/>
        <c:axPos val="b"/>
        <c:numFmt formatCode="[$-809]mmm" sourceLinked="0"/>
        <c:majorTickMark val="none"/>
        <c:minorTickMark val="out"/>
        <c:tickLblPos val="nextTo"/>
        <c:spPr>
          <a:ln>
            <a:solidFill>
              <a:schemeClr val="accent2"/>
            </a:solidFill>
          </a:ln>
        </c:spPr>
        <c:txPr>
          <a:bodyPr/>
          <a:lstStyle/>
          <a:p>
            <a:pPr>
              <a:defRPr sz="1200">
                <a:solidFill>
                  <a:schemeClr val="bg2"/>
                </a:solidFill>
                <a:latin typeface="Arial" pitchFamily="34" charset="0"/>
                <a:cs typeface="Arial" pitchFamily="34" charset="0"/>
              </a:defRPr>
            </a:pPr>
            <a:endParaRPr lang="en-US"/>
          </a:p>
        </c:txPr>
        <c:crossAx val="149074688"/>
        <c:crosses val="autoZero"/>
        <c:auto val="0"/>
        <c:lblAlgn val="ctr"/>
        <c:lblOffset val="100"/>
        <c:noMultiLvlLbl val="0"/>
      </c:catAx>
      <c:valAx>
        <c:axId val="149074688"/>
        <c:scaling>
          <c:orientation val="minMax"/>
        </c:scaling>
        <c:delete val="0"/>
        <c:axPos val="l"/>
        <c:majorGridlines>
          <c:spPr>
            <a:ln w="6350">
              <a:solidFill>
                <a:schemeClr val="accent2">
                  <a:alpha val="19000"/>
                </a:schemeClr>
              </a:solidFill>
              <a:prstDash val="solid"/>
            </a:ln>
          </c:spPr>
        </c:majorGridlines>
        <c:title>
          <c:tx>
            <c:rich>
              <a:bodyPr rot="-5400000" vert="horz"/>
              <a:lstStyle/>
              <a:p>
                <a:pPr>
                  <a:defRPr b="0">
                    <a:solidFill>
                      <a:schemeClr val="accent2"/>
                    </a:solidFill>
                    <a:latin typeface="Arial" pitchFamily="34" charset="0"/>
                    <a:cs typeface="Arial" pitchFamily="34" charset="0"/>
                  </a:defRPr>
                </a:pPr>
                <a:r>
                  <a:rPr lang="en-GB"/>
                  <a:t>% Share of Voice</a:t>
                </a:r>
              </a:p>
            </c:rich>
          </c:tx>
          <c:layout>
            <c:manualLayout>
              <c:xMode val="edge"/>
              <c:yMode val="edge"/>
              <c:x val="1.2864320793617171E-2"/>
              <c:y val="0.4138023013965047"/>
            </c:manualLayout>
          </c:layout>
          <c:overlay val="0"/>
          <c:spPr>
            <a:noFill/>
          </c:spPr>
        </c:title>
        <c:numFmt formatCode="General" sourceLinked="1"/>
        <c:majorTickMark val="none"/>
        <c:minorTickMark val="none"/>
        <c:tickLblPos val="nextTo"/>
        <c:spPr>
          <a:ln>
            <a:noFill/>
          </a:ln>
        </c:spPr>
        <c:txPr>
          <a:bodyPr/>
          <a:lstStyle/>
          <a:p>
            <a:pPr>
              <a:defRPr sz="1200">
                <a:solidFill>
                  <a:schemeClr val="bg2"/>
                </a:solidFill>
                <a:latin typeface="Arial" pitchFamily="34" charset="0"/>
                <a:cs typeface="Arial" pitchFamily="34" charset="0"/>
              </a:defRPr>
            </a:pPr>
            <a:endParaRPr lang="en-US"/>
          </a:p>
        </c:txPr>
        <c:crossAx val="149056512"/>
        <c:crosses val="autoZero"/>
        <c:crossBetween val="midCat"/>
      </c:valAx>
      <c:spPr>
        <a:noFill/>
        <a:ln>
          <a:noFill/>
        </a:ln>
      </c:spPr>
    </c:plotArea>
    <c:legend>
      <c:legendPos val="b"/>
      <c:layout/>
      <c:overlay val="0"/>
      <c:spPr>
        <a:solidFill>
          <a:schemeClr val="bg1"/>
        </a:solidFill>
      </c:spPr>
      <c:txPr>
        <a:bodyPr/>
        <a:lstStyle/>
        <a:p>
          <a:pPr>
            <a:defRPr sz="1200">
              <a:solidFill>
                <a:schemeClr val="bg2"/>
              </a:solidFill>
              <a:latin typeface="Arial" pitchFamily="34" charset="0"/>
              <a:cs typeface="Arial" pitchFamily="34" charset="0"/>
            </a:defRPr>
          </a:pPr>
          <a:endParaRPr lang="en-US"/>
        </a:p>
      </c:txPr>
    </c:legend>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nchor="b" anchorCtr="0"/>
          <a:lstStyle/>
          <a:p>
            <a:pPr>
              <a:defRPr sz="1600">
                <a:latin typeface="Arial" pitchFamily="34" charset="0"/>
                <a:cs typeface="Arial" pitchFamily="34" charset="0"/>
              </a:defRPr>
            </a:pPr>
            <a:r>
              <a:rPr lang="en-GB" dirty="0" smtClean="0">
                <a:solidFill>
                  <a:srgbClr val="4F81BD"/>
                </a:solidFill>
              </a:rPr>
              <a:t>Smartphone</a:t>
            </a:r>
            <a:r>
              <a:rPr lang="en-GB" baseline="0" dirty="0" smtClean="0">
                <a:solidFill>
                  <a:srgbClr val="4F81BD"/>
                </a:solidFill>
              </a:rPr>
              <a:t> Attention</a:t>
            </a:r>
          </a:p>
        </c:rich>
      </c:tx>
      <c:layout>
        <c:manualLayout>
          <c:xMode val="edge"/>
          <c:yMode val="edge"/>
          <c:x val="3.8986829077473774E-3"/>
          <c:y val="2.1592445704350111E-2"/>
        </c:manualLayout>
      </c:layout>
      <c:overlay val="0"/>
    </c:title>
    <c:autoTitleDeleted val="0"/>
    <c:plotArea>
      <c:layout/>
      <c:pieChart>
        <c:varyColors val="1"/>
        <c:ser>
          <c:idx val="0"/>
          <c:order val="0"/>
          <c:dLbls>
            <c:dLbl>
              <c:idx val="0"/>
              <c:layout>
                <c:manualLayout>
                  <c:x val="0.20364291957632941"/>
                  <c:y val="-7.1537869522687939E-2"/>
                </c:manualLayout>
              </c:layout>
              <c:showLegendKey val="0"/>
              <c:showVal val="0"/>
              <c:showCatName val="1"/>
              <c:showSerName val="0"/>
              <c:showPercent val="1"/>
              <c:showBubbleSize val="0"/>
            </c:dLbl>
            <c:dLbl>
              <c:idx val="1"/>
              <c:layout>
                <c:manualLayout>
                  <c:x val="0.2030402427178106"/>
                  <c:y val="3.749066310910816E-2"/>
                </c:manualLayout>
              </c:layout>
              <c:showLegendKey val="0"/>
              <c:showVal val="0"/>
              <c:showCatName val="1"/>
              <c:showSerName val="0"/>
              <c:showPercent val="1"/>
              <c:showBubbleSize val="0"/>
            </c:dLbl>
            <c:dLbl>
              <c:idx val="9"/>
              <c:layout>
                <c:manualLayout>
                  <c:x val="9.8746918767769143E-2"/>
                  <c:y val="-2.4241912467285461E-2"/>
                </c:manualLayout>
              </c:layout>
              <c:showLegendKey val="0"/>
              <c:showVal val="0"/>
              <c:showCatName val="1"/>
              <c:showSerName val="0"/>
              <c:showPercent val="1"/>
              <c:showBubbleSize val="0"/>
            </c:dLbl>
            <c:numFmt formatCode="0.0%" sourceLinked="0"/>
            <c:txPr>
              <a:bodyPr/>
              <a:lstStyle/>
              <a:p>
                <a:pPr>
                  <a:defRPr>
                    <a:latin typeface="Arial" pitchFamily="34" charset="0"/>
                    <a:cs typeface="Arial" pitchFamily="34" charset="0"/>
                  </a:defRPr>
                </a:pPr>
                <a:endParaRPr lang="en-US"/>
              </a:p>
            </c:txPr>
            <c:showLegendKey val="0"/>
            <c:showVal val="0"/>
            <c:showCatName val="1"/>
            <c:showSerName val="0"/>
            <c:showPercent val="1"/>
            <c:showBubbleSize val="0"/>
            <c:showLeaderLines val="1"/>
          </c:dLbls>
          <c:cat>
            <c:strRef>
              <c:f>'Top 10 Smartphones'!$B$3:$B$12</c:f>
              <c:strCache>
                <c:ptCount val="10"/>
                <c:pt idx="0">
                  <c:v>Acer Liquid S2</c:v>
                </c:pt>
                <c:pt idx="1">
                  <c:v>Alcatel One Touch Idol Alpha</c:v>
                </c:pt>
                <c:pt idx="2">
                  <c:v>Samsung Galaxy Note III</c:v>
                </c:pt>
                <c:pt idx="3">
                  <c:v>Lenovo Vibe X</c:v>
                </c:pt>
                <c:pt idx="4">
                  <c:v>LG G2</c:v>
                </c:pt>
                <c:pt idx="5">
                  <c:v>Sony Xperia Z1</c:v>
                </c:pt>
                <c:pt idx="6">
                  <c:v>iPhone 5S</c:v>
                </c:pt>
                <c:pt idx="7">
                  <c:v>HTC One Max</c:v>
                </c:pt>
                <c:pt idx="8">
                  <c:v>HTC One mini</c:v>
                </c:pt>
                <c:pt idx="9">
                  <c:v>Nokia Lumia 1020</c:v>
                </c:pt>
              </c:strCache>
            </c:strRef>
          </c:cat>
          <c:val>
            <c:numRef>
              <c:f>'Top 10 Smartphones'!$C$3:$C$12</c:f>
              <c:numCache>
                <c:formatCode>General</c:formatCode>
                <c:ptCount val="10"/>
                <c:pt idx="0">
                  <c:v>997.92274776813099</c:v>
                </c:pt>
                <c:pt idx="1">
                  <c:v>355.83513827126302</c:v>
                </c:pt>
                <c:pt idx="2">
                  <c:v>11680.779623046399</c:v>
                </c:pt>
                <c:pt idx="3">
                  <c:v>1136.32470142687</c:v>
                </c:pt>
                <c:pt idx="4">
                  <c:v>1336.01302961897</c:v>
                </c:pt>
                <c:pt idx="5">
                  <c:v>4092.9324214738999</c:v>
                </c:pt>
                <c:pt idx="6">
                  <c:v>577.58933412068905</c:v>
                </c:pt>
                <c:pt idx="7">
                  <c:v>1224.1837255786099</c:v>
                </c:pt>
                <c:pt idx="8">
                  <c:v>485.86638219064702</c:v>
                </c:pt>
                <c:pt idx="9">
                  <c:v>349.40218969836502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rgbClr val="4F81BD"/>
                </a:solidFill>
                <a:latin typeface="Arial" pitchFamily="34" charset="0"/>
                <a:cs typeface="Arial" pitchFamily="34" charset="0"/>
              </a:defRPr>
            </a:pPr>
            <a:r>
              <a:rPr lang="en-GB" dirty="0" smtClean="0">
                <a:solidFill>
                  <a:srgbClr val="4F81BD"/>
                </a:solidFill>
              </a:rPr>
              <a:t>Tablet</a:t>
            </a:r>
            <a:r>
              <a:rPr lang="en-GB" baseline="0" dirty="0" smtClean="0">
                <a:solidFill>
                  <a:srgbClr val="4F81BD"/>
                </a:solidFill>
              </a:rPr>
              <a:t> Attention</a:t>
            </a:r>
            <a:endParaRPr lang="en-GB" dirty="0">
              <a:solidFill>
                <a:srgbClr val="4F81BD"/>
              </a:solidFill>
            </a:endParaRPr>
          </a:p>
        </c:rich>
      </c:tx>
      <c:layout>
        <c:manualLayout>
          <c:xMode val="edge"/>
          <c:yMode val="edge"/>
          <c:x val="1.8643257311482403E-3"/>
          <c:y val="2.1592445704350111E-2"/>
        </c:manualLayout>
      </c:layout>
      <c:overlay val="0"/>
    </c:title>
    <c:autoTitleDeleted val="0"/>
    <c:plotArea>
      <c:layout/>
      <c:pieChart>
        <c:varyColors val="1"/>
        <c:ser>
          <c:idx val="0"/>
          <c:order val="0"/>
          <c:dLbls>
            <c:dLbl>
              <c:idx val="1"/>
              <c:layout>
                <c:manualLayout>
                  <c:x val="0.1169480608685274"/>
                  <c:y val="-0.11326484579820074"/>
                </c:manualLayout>
              </c:layout>
              <c:showLegendKey val="0"/>
              <c:showVal val="0"/>
              <c:showCatName val="1"/>
              <c:showSerName val="0"/>
              <c:showPercent val="1"/>
              <c:showBubbleSize val="0"/>
            </c:dLbl>
            <c:dLbl>
              <c:idx val="2"/>
              <c:layout>
                <c:manualLayout>
                  <c:x val="0.14916172903731428"/>
                  <c:y val="-6.8825778999901388E-2"/>
                </c:manualLayout>
              </c:layout>
              <c:showLegendKey val="0"/>
              <c:showVal val="0"/>
              <c:showCatName val="1"/>
              <c:showSerName val="0"/>
              <c:showPercent val="1"/>
              <c:showBubbleSize val="0"/>
            </c:dLbl>
            <c:dLbl>
              <c:idx val="5"/>
              <c:layout>
                <c:manualLayout>
                  <c:x val="-8.8916363953016136E-2"/>
                  <c:y val="-0.15600372002135443"/>
                </c:manualLayout>
              </c:layout>
              <c:showLegendKey val="0"/>
              <c:showVal val="0"/>
              <c:showCatName val="1"/>
              <c:showSerName val="0"/>
              <c:showPercent val="1"/>
              <c:showBubbleSize val="0"/>
            </c:dLbl>
            <c:numFmt formatCode="0.0%" sourceLinked="0"/>
            <c:txPr>
              <a:bodyPr/>
              <a:lstStyle/>
              <a:p>
                <a:pPr>
                  <a:defRPr>
                    <a:latin typeface="Arial" pitchFamily="34" charset="0"/>
                    <a:cs typeface="Arial" pitchFamily="34" charset="0"/>
                  </a:defRPr>
                </a:pPr>
                <a:endParaRPr lang="en-US"/>
              </a:p>
            </c:txPr>
            <c:showLegendKey val="0"/>
            <c:showVal val="0"/>
            <c:showCatName val="1"/>
            <c:showSerName val="0"/>
            <c:showPercent val="1"/>
            <c:showBubbleSize val="0"/>
            <c:showLeaderLines val="1"/>
          </c:dLbls>
          <c:cat>
            <c:strRef>
              <c:f>Tablets!$A$2:$A$8</c:f>
              <c:strCache>
                <c:ptCount val="7"/>
                <c:pt idx="0">
                  <c:v>Samsung Note 10.1 2014</c:v>
                </c:pt>
                <c:pt idx="1">
                  <c:v>Acer Iconia A3</c:v>
                </c:pt>
                <c:pt idx="2">
                  <c:v>ASUS Fonepad 7</c:v>
                </c:pt>
                <c:pt idx="3">
                  <c:v>ASUS Fonepad Note 6</c:v>
                </c:pt>
                <c:pt idx="4">
                  <c:v>ASUS Memo Pad 8</c:v>
                </c:pt>
                <c:pt idx="5">
                  <c:v>Lenovo IdeaPad S5000</c:v>
                </c:pt>
                <c:pt idx="6">
                  <c:v>LG G Pad 8.3</c:v>
                </c:pt>
              </c:strCache>
            </c:strRef>
          </c:cat>
          <c:val>
            <c:numRef>
              <c:f>Tablets!$B$2:$B$8</c:f>
              <c:numCache>
                <c:formatCode>General</c:formatCode>
                <c:ptCount val="7"/>
                <c:pt idx="0">
                  <c:v>2228.5323510583598</c:v>
                </c:pt>
                <c:pt idx="1">
                  <c:v>635.44411469911904</c:v>
                </c:pt>
                <c:pt idx="2">
                  <c:v>457.62454344759198</c:v>
                </c:pt>
                <c:pt idx="3">
                  <c:v>245.60323303694301</c:v>
                </c:pt>
                <c:pt idx="4">
                  <c:v>374.38199569814401</c:v>
                </c:pt>
                <c:pt idx="5">
                  <c:v>560.70329161595305</c:v>
                </c:pt>
                <c:pt idx="6">
                  <c:v>2073.7736902750598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rgbClr val="4F81BD"/>
                </a:solidFill>
                <a:latin typeface="Arial" pitchFamily="34" charset="0"/>
                <a:cs typeface="Arial" pitchFamily="34" charset="0"/>
              </a:defRPr>
            </a:pPr>
            <a:r>
              <a:rPr lang="en-GB" dirty="0" smtClean="0">
                <a:solidFill>
                  <a:srgbClr val="4F81BD"/>
                </a:solidFill>
              </a:rPr>
              <a:t>Hybrid Attention</a:t>
            </a:r>
            <a:endParaRPr lang="en-GB" dirty="0">
              <a:solidFill>
                <a:srgbClr val="4F81BD"/>
              </a:solidFill>
            </a:endParaRPr>
          </a:p>
        </c:rich>
      </c:tx>
      <c:layout>
        <c:manualLayout>
          <c:xMode val="edge"/>
          <c:yMode val="edge"/>
          <c:x val="1.0543723238429939E-3"/>
          <c:y val="2.1592445704350111E-2"/>
        </c:manualLayout>
      </c:layout>
      <c:overlay val="0"/>
    </c:title>
    <c:autoTitleDeleted val="0"/>
    <c:plotArea>
      <c:layout/>
      <c:pieChart>
        <c:varyColors val="1"/>
        <c:ser>
          <c:idx val="0"/>
          <c:order val="0"/>
          <c:dLbls>
            <c:dLbl>
              <c:idx val="0"/>
              <c:layout>
                <c:manualLayout>
                  <c:x val="7.753455138137035E-3"/>
                  <c:y val="-7.4808473306409834E-4"/>
                </c:manualLayout>
              </c:layout>
              <c:showLegendKey val="0"/>
              <c:showVal val="0"/>
              <c:showCatName val="1"/>
              <c:showSerName val="0"/>
              <c:showPercent val="1"/>
              <c:showBubbleSize val="0"/>
            </c:dLbl>
            <c:dLbl>
              <c:idx val="1"/>
              <c:layout>
                <c:manualLayout>
                  <c:x val="-0.17355570788088426"/>
                  <c:y val="7.6133206687877514E-2"/>
                </c:manualLayout>
              </c:layout>
              <c:showLegendKey val="0"/>
              <c:showVal val="0"/>
              <c:showCatName val="1"/>
              <c:showSerName val="0"/>
              <c:showPercent val="1"/>
              <c:showBubbleSize val="0"/>
            </c:dLbl>
            <c:dLbl>
              <c:idx val="2"/>
              <c:layout>
                <c:manualLayout>
                  <c:x val="4.3618533009509616E-2"/>
                  <c:y val="-1.5145032093968509E-2"/>
                </c:manualLayout>
              </c:layout>
              <c:showLegendKey val="0"/>
              <c:showVal val="0"/>
              <c:showCatName val="1"/>
              <c:showSerName val="0"/>
              <c:showPercent val="1"/>
              <c:showBubbleSize val="0"/>
            </c:dLbl>
            <c:numFmt formatCode="0.0%" sourceLinked="0"/>
            <c:txPr>
              <a:bodyPr/>
              <a:lstStyle/>
              <a:p>
                <a:pPr>
                  <a:defRPr>
                    <a:latin typeface="Arial" pitchFamily="34" charset="0"/>
                    <a:cs typeface="Arial" pitchFamily="34" charset="0"/>
                  </a:defRPr>
                </a:pPr>
                <a:endParaRPr lang="en-US"/>
              </a:p>
            </c:txPr>
            <c:showLegendKey val="0"/>
            <c:showVal val="0"/>
            <c:showCatName val="1"/>
            <c:showSerName val="0"/>
            <c:showPercent val="1"/>
            <c:showBubbleSize val="0"/>
            <c:showLeaderLines val="1"/>
          </c:dLbls>
          <c:cat>
            <c:strRef>
              <c:f>Hybrids!$A$2:$A$9</c:f>
              <c:strCache>
                <c:ptCount val="8"/>
                <c:pt idx="0">
                  <c:v>ASUS Transformer Book Trio</c:v>
                </c:pt>
                <c:pt idx="1">
                  <c:v>Sony Vaio Tap 11</c:v>
                </c:pt>
                <c:pt idx="2">
                  <c:v>Lenovo ThinkPad Yoga</c:v>
                </c:pt>
                <c:pt idx="3">
                  <c:v>Lenovo Yoga 2 Pro</c:v>
                </c:pt>
                <c:pt idx="4">
                  <c:v>ASUS Transformer Book T300</c:v>
                </c:pt>
                <c:pt idx="5">
                  <c:v>ASUS Transformer Pad TF701T</c:v>
                </c:pt>
                <c:pt idx="6">
                  <c:v>Sony Vaio Fit Multi-Flip</c:v>
                </c:pt>
                <c:pt idx="7">
                  <c:v>Toshiba Satellite Click</c:v>
                </c:pt>
              </c:strCache>
            </c:strRef>
          </c:cat>
          <c:val>
            <c:numRef>
              <c:f>Hybrids!$B$2:$B$9</c:f>
              <c:numCache>
                <c:formatCode>General</c:formatCode>
                <c:ptCount val="8"/>
                <c:pt idx="0">
                  <c:v>149.180566565134</c:v>
                </c:pt>
                <c:pt idx="1">
                  <c:v>347.00629286553499</c:v>
                </c:pt>
                <c:pt idx="2">
                  <c:v>96.652554801097693</c:v>
                </c:pt>
                <c:pt idx="3">
                  <c:v>296.58997665108399</c:v>
                </c:pt>
                <c:pt idx="4">
                  <c:v>155.635791038447</c:v>
                </c:pt>
                <c:pt idx="5">
                  <c:v>189.92872924714601</c:v>
                </c:pt>
                <c:pt idx="6">
                  <c:v>59.222867634832298</c:v>
                </c:pt>
                <c:pt idx="7">
                  <c:v>185.94712098724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Sheet1!$B$4</c:f>
              <c:strCache>
                <c:ptCount val="1"/>
                <c:pt idx="0">
                  <c:v>VeryNegative</c:v>
                </c:pt>
              </c:strCache>
            </c:strRef>
          </c:tx>
          <c:spPr>
            <a:solidFill>
              <a:srgbClr val="C00000"/>
            </a:solidFill>
          </c:spPr>
          <c:invertIfNegative val="0"/>
          <c:cat>
            <c:strRef>
              <c:f>Sheet1!$A$5:$A$18</c:f>
              <c:strCache>
                <c:ptCount val="14"/>
                <c:pt idx="0">
                  <c:v>Toshiba</c:v>
                </c:pt>
                <c:pt idx="1">
                  <c:v>Sony</c:v>
                </c:pt>
                <c:pt idx="2">
                  <c:v>Samsung</c:v>
                </c:pt>
                <c:pt idx="3">
                  <c:v>Philips</c:v>
                </c:pt>
                <c:pt idx="4">
                  <c:v>Panasonic</c:v>
                </c:pt>
                <c:pt idx="5">
                  <c:v>Nokia</c:v>
                </c:pt>
                <c:pt idx="6">
                  <c:v>LG</c:v>
                </c:pt>
                <c:pt idx="7">
                  <c:v>Lenovo</c:v>
                </c:pt>
                <c:pt idx="8">
                  <c:v>HTC</c:v>
                </c:pt>
                <c:pt idx="9">
                  <c:v>HP</c:v>
                </c:pt>
                <c:pt idx="10">
                  <c:v>Apple</c:v>
                </c:pt>
                <c:pt idx="11">
                  <c:v>ASUS</c:v>
                </c:pt>
                <c:pt idx="12">
                  <c:v>Alcatel</c:v>
                </c:pt>
                <c:pt idx="13">
                  <c:v>Acer</c:v>
                </c:pt>
              </c:strCache>
            </c:strRef>
          </c:cat>
          <c:val>
            <c:numRef>
              <c:f>Sheet1!$B$5:$B$18</c:f>
              <c:numCache>
                <c:formatCode>General</c:formatCode>
                <c:ptCount val="14"/>
                <c:pt idx="0">
                  <c:v>0</c:v>
                </c:pt>
                <c:pt idx="1">
                  <c:v>2.6447805951064001</c:v>
                </c:pt>
                <c:pt idx="2">
                  <c:v>44.364294393697001</c:v>
                </c:pt>
                <c:pt idx="3">
                  <c:v>0</c:v>
                </c:pt>
                <c:pt idx="4">
                  <c:v>0</c:v>
                </c:pt>
                <c:pt idx="5">
                  <c:v>0</c:v>
                </c:pt>
                <c:pt idx="6">
                  <c:v>0</c:v>
                </c:pt>
                <c:pt idx="7">
                  <c:v>0</c:v>
                </c:pt>
                <c:pt idx="8">
                  <c:v>0</c:v>
                </c:pt>
                <c:pt idx="9">
                  <c:v>0</c:v>
                </c:pt>
                <c:pt idx="10">
                  <c:v>15.203025251627</c:v>
                </c:pt>
                <c:pt idx="11">
                  <c:v>0</c:v>
                </c:pt>
                <c:pt idx="12">
                  <c:v>0</c:v>
                </c:pt>
                <c:pt idx="13">
                  <c:v>0</c:v>
                </c:pt>
              </c:numCache>
            </c:numRef>
          </c:val>
        </c:ser>
        <c:ser>
          <c:idx val="1"/>
          <c:order val="1"/>
          <c:tx>
            <c:strRef>
              <c:f>Sheet1!$C$4</c:f>
              <c:strCache>
                <c:ptCount val="1"/>
                <c:pt idx="0">
                  <c:v>Negative</c:v>
                </c:pt>
              </c:strCache>
            </c:strRef>
          </c:tx>
          <c:spPr>
            <a:solidFill>
              <a:srgbClr val="FF0000"/>
            </a:solidFill>
          </c:spPr>
          <c:invertIfNegative val="0"/>
          <c:cat>
            <c:strRef>
              <c:f>Sheet1!$A$5:$A$18</c:f>
              <c:strCache>
                <c:ptCount val="14"/>
                <c:pt idx="0">
                  <c:v>Toshiba</c:v>
                </c:pt>
                <c:pt idx="1">
                  <c:v>Sony</c:v>
                </c:pt>
                <c:pt idx="2">
                  <c:v>Samsung</c:v>
                </c:pt>
                <c:pt idx="3">
                  <c:v>Philips</c:v>
                </c:pt>
                <c:pt idx="4">
                  <c:v>Panasonic</c:v>
                </c:pt>
                <c:pt idx="5">
                  <c:v>Nokia</c:v>
                </c:pt>
                <c:pt idx="6">
                  <c:v>LG</c:v>
                </c:pt>
                <c:pt idx="7">
                  <c:v>Lenovo</c:v>
                </c:pt>
                <c:pt idx="8">
                  <c:v>HTC</c:v>
                </c:pt>
                <c:pt idx="9">
                  <c:v>HP</c:v>
                </c:pt>
                <c:pt idx="10">
                  <c:v>Apple</c:v>
                </c:pt>
                <c:pt idx="11">
                  <c:v>ASUS</c:v>
                </c:pt>
                <c:pt idx="12">
                  <c:v>Alcatel</c:v>
                </c:pt>
                <c:pt idx="13">
                  <c:v>Acer</c:v>
                </c:pt>
              </c:strCache>
            </c:strRef>
          </c:cat>
          <c:val>
            <c:numRef>
              <c:f>Sheet1!$C$5:$C$18</c:f>
              <c:numCache>
                <c:formatCode>General</c:formatCode>
                <c:ptCount val="14"/>
                <c:pt idx="0">
                  <c:v>0.105263158679008</c:v>
                </c:pt>
                <c:pt idx="1">
                  <c:v>51.296924224289803</c:v>
                </c:pt>
                <c:pt idx="2">
                  <c:v>444.02174967001798</c:v>
                </c:pt>
                <c:pt idx="3">
                  <c:v>15.351750016212501</c:v>
                </c:pt>
                <c:pt idx="4">
                  <c:v>1.5333333760500001</c:v>
                </c:pt>
                <c:pt idx="5">
                  <c:v>1.1080609545076401</c:v>
                </c:pt>
                <c:pt idx="6">
                  <c:v>33.4921207817873</c:v>
                </c:pt>
                <c:pt idx="7">
                  <c:v>27.6354092562879</c:v>
                </c:pt>
                <c:pt idx="8">
                  <c:v>12.597741950386499</c:v>
                </c:pt>
                <c:pt idx="9">
                  <c:v>0.82504370287190898</c:v>
                </c:pt>
                <c:pt idx="10">
                  <c:v>41.958721180086599</c:v>
                </c:pt>
                <c:pt idx="11">
                  <c:v>100.533223401871</c:v>
                </c:pt>
                <c:pt idx="12">
                  <c:v>68.400985717773395</c:v>
                </c:pt>
                <c:pt idx="13">
                  <c:v>7.9999998211860698E-2</c:v>
                </c:pt>
              </c:numCache>
            </c:numRef>
          </c:val>
        </c:ser>
        <c:ser>
          <c:idx val="2"/>
          <c:order val="2"/>
          <c:tx>
            <c:strRef>
              <c:f>Sheet1!$D$4</c:f>
              <c:strCache>
                <c:ptCount val="1"/>
                <c:pt idx="0">
                  <c:v>Neutral</c:v>
                </c:pt>
              </c:strCache>
            </c:strRef>
          </c:tx>
          <c:spPr>
            <a:solidFill>
              <a:schemeClr val="bg1">
                <a:lumMod val="85000"/>
              </a:schemeClr>
            </a:solidFill>
          </c:spPr>
          <c:invertIfNegative val="0"/>
          <c:cat>
            <c:strRef>
              <c:f>Sheet1!$A$5:$A$18</c:f>
              <c:strCache>
                <c:ptCount val="14"/>
                <c:pt idx="0">
                  <c:v>Toshiba</c:v>
                </c:pt>
                <c:pt idx="1">
                  <c:v>Sony</c:v>
                </c:pt>
                <c:pt idx="2">
                  <c:v>Samsung</c:v>
                </c:pt>
                <c:pt idx="3">
                  <c:v>Philips</c:v>
                </c:pt>
                <c:pt idx="4">
                  <c:v>Panasonic</c:v>
                </c:pt>
                <c:pt idx="5">
                  <c:v>Nokia</c:v>
                </c:pt>
                <c:pt idx="6">
                  <c:v>LG</c:v>
                </c:pt>
                <c:pt idx="7">
                  <c:v>Lenovo</c:v>
                </c:pt>
                <c:pt idx="8">
                  <c:v>HTC</c:v>
                </c:pt>
                <c:pt idx="9">
                  <c:v>HP</c:v>
                </c:pt>
                <c:pt idx="10">
                  <c:v>Apple</c:v>
                </c:pt>
                <c:pt idx="11">
                  <c:v>ASUS</c:v>
                </c:pt>
                <c:pt idx="12">
                  <c:v>Alcatel</c:v>
                </c:pt>
                <c:pt idx="13">
                  <c:v>Acer</c:v>
                </c:pt>
              </c:strCache>
            </c:strRef>
          </c:cat>
          <c:val>
            <c:numRef>
              <c:f>Sheet1!$D$5:$D$18</c:f>
              <c:numCache>
                <c:formatCode>General</c:formatCode>
                <c:ptCount val="14"/>
                <c:pt idx="0">
                  <c:v>319.76175749708699</c:v>
                </c:pt>
                <c:pt idx="1">
                  <c:v>6237.4163678523901</c:v>
                </c:pt>
                <c:pt idx="2">
                  <c:v>11068.699193734499</c:v>
                </c:pt>
                <c:pt idx="3">
                  <c:v>480.15915689839801</c:v>
                </c:pt>
                <c:pt idx="4">
                  <c:v>438.673867229976</c:v>
                </c:pt>
                <c:pt idx="5">
                  <c:v>417.165276377309</c:v>
                </c:pt>
                <c:pt idx="6">
                  <c:v>2734.8059163937701</c:v>
                </c:pt>
                <c:pt idx="7">
                  <c:v>1146.55202072929</c:v>
                </c:pt>
                <c:pt idx="8">
                  <c:v>1545.7380351852501</c:v>
                </c:pt>
                <c:pt idx="9">
                  <c:v>71.517932555897005</c:v>
                </c:pt>
                <c:pt idx="10">
                  <c:v>1029.3506474626599</c:v>
                </c:pt>
                <c:pt idx="11">
                  <c:v>1414.1727632789</c:v>
                </c:pt>
                <c:pt idx="12">
                  <c:v>382.73417854408001</c:v>
                </c:pt>
                <c:pt idx="13">
                  <c:v>900.92384304881398</c:v>
                </c:pt>
              </c:numCache>
            </c:numRef>
          </c:val>
        </c:ser>
        <c:ser>
          <c:idx val="3"/>
          <c:order val="3"/>
          <c:tx>
            <c:strRef>
              <c:f>Sheet1!$E$4</c:f>
              <c:strCache>
                <c:ptCount val="1"/>
                <c:pt idx="0">
                  <c:v>Positive</c:v>
                </c:pt>
              </c:strCache>
            </c:strRef>
          </c:tx>
          <c:spPr>
            <a:solidFill>
              <a:srgbClr val="92D050"/>
            </a:solidFill>
          </c:spPr>
          <c:invertIfNegative val="0"/>
          <c:cat>
            <c:strRef>
              <c:f>Sheet1!$A$5:$A$18</c:f>
              <c:strCache>
                <c:ptCount val="14"/>
                <c:pt idx="0">
                  <c:v>Toshiba</c:v>
                </c:pt>
                <c:pt idx="1">
                  <c:v>Sony</c:v>
                </c:pt>
                <c:pt idx="2">
                  <c:v>Samsung</c:v>
                </c:pt>
                <c:pt idx="3">
                  <c:v>Philips</c:v>
                </c:pt>
                <c:pt idx="4">
                  <c:v>Panasonic</c:v>
                </c:pt>
                <c:pt idx="5">
                  <c:v>Nokia</c:v>
                </c:pt>
                <c:pt idx="6">
                  <c:v>LG</c:v>
                </c:pt>
                <c:pt idx="7">
                  <c:v>Lenovo</c:v>
                </c:pt>
                <c:pt idx="8">
                  <c:v>HTC</c:v>
                </c:pt>
                <c:pt idx="9">
                  <c:v>HP</c:v>
                </c:pt>
                <c:pt idx="10">
                  <c:v>Apple</c:v>
                </c:pt>
                <c:pt idx="11">
                  <c:v>ASUS</c:v>
                </c:pt>
                <c:pt idx="12">
                  <c:v>Alcatel</c:v>
                </c:pt>
                <c:pt idx="13">
                  <c:v>Acer</c:v>
                </c:pt>
              </c:strCache>
            </c:strRef>
          </c:cat>
          <c:val>
            <c:numRef>
              <c:f>Sheet1!$E$5:$E$18</c:f>
              <c:numCache>
                <c:formatCode>General</c:formatCode>
                <c:ptCount val="14"/>
                <c:pt idx="0">
                  <c:v>267.43845048756299</c:v>
                </c:pt>
                <c:pt idx="1">
                  <c:v>2032.6014429950601</c:v>
                </c:pt>
                <c:pt idx="2">
                  <c:v>2678.2090227235099</c:v>
                </c:pt>
                <c:pt idx="3">
                  <c:v>111.54739887844499</c:v>
                </c:pt>
                <c:pt idx="4">
                  <c:v>164.67230440635799</c:v>
                </c:pt>
                <c:pt idx="5">
                  <c:v>97.818052024930296</c:v>
                </c:pt>
                <c:pt idx="6">
                  <c:v>971.14700426612399</c:v>
                </c:pt>
                <c:pt idx="7">
                  <c:v>364.078687439779</c:v>
                </c:pt>
                <c:pt idx="8">
                  <c:v>434.91826911640197</c:v>
                </c:pt>
                <c:pt idx="9">
                  <c:v>52.3413430744517</c:v>
                </c:pt>
                <c:pt idx="10">
                  <c:v>423.42700213972103</c:v>
                </c:pt>
                <c:pt idx="11">
                  <c:v>361.02368406467002</c:v>
                </c:pt>
                <c:pt idx="12">
                  <c:v>374.73327419983002</c:v>
                </c:pt>
                <c:pt idx="13">
                  <c:v>534.90537605246504</c:v>
                </c:pt>
              </c:numCache>
            </c:numRef>
          </c:val>
        </c:ser>
        <c:ser>
          <c:idx val="4"/>
          <c:order val="4"/>
          <c:tx>
            <c:strRef>
              <c:f>Sheet1!$F$4</c:f>
              <c:strCache>
                <c:ptCount val="1"/>
                <c:pt idx="0">
                  <c:v>VeryPositive</c:v>
                </c:pt>
              </c:strCache>
            </c:strRef>
          </c:tx>
          <c:spPr>
            <a:solidFill>
              <a:srgbClr val="00B050"/>
            </a:solidFill>
          </c:spPr>
          <c:invertIfNegative val="0"/>
          <c:cat>
            <c:strRef>
              <c:f>Sheet1!$A$5:$A$18</c:f>
              <c:strCache>
                <c:ptCount val="14"/>
                <c:pt idx="0">
                  <c:v>Toshiba</c:v>
                </c:pt>
                <c:pt idx="1">
                  <c:v>Sony</c:v>
                </c:pt>
                <c:pt idx="2">
                  <c:v>Samsung</c:v>
                </c:pt>
                <c:pt idx="3">
                  <c:v>Philips</c:v>
                </c:pt>
                <c:pt idx="4">
                  <c:v>Panasonic</c:v>
                </c:pt>
                <c:pt idx="5">
                  <c:v>Nokia</c:v>
                </c:pt>
                <c:pt idx="6">
                  <c:v>LG</c:v>
                </c:pt>
                <c:pt idx="7">
                  <c:v>Lenovo</c:v>
                </c:pt>
                <c:pt idx="8">
                  <c:v>HTC</c:v>
                </c:pt>
                <c:pt idx="9">
                  <c:v>HP</c:v>
                </c:pt>
                <c:pt idx="10">
                  <c:v>Apple</c:v>
                </c:pt>
                <c:pt idx="11">
                  <c:v>ASUS</c:v>
                </c:pt>
                <c:pt idx="12">
                  <c:v>Alcatel</c:v>
                </c:pt>
                <c:pt idx="13">
                  <c:v>Acer</c:v>
                </c:pt>
              </c:strCache>
            </c:strRef>
          </c:cat>
          <c:val>
            <c:numRef>
              <c:f>Sheet1!$F$5:$F$18</c:f>
              <c:numCache>
                <c:formatCode>General</c:formatCode>
                <c:ptCount val="14"/>
                <c:pt idx="0">
                  <c:v>12.633915442120401</c:v>
                </c:pt>
                <c:pt idx="1">
                  <c:v>867.89494087869502</c:v>
                </c:pt>
                <c:pt idx="2">
                  <c:v>1172.7364202009501</c:v>
                </c:pt>
                <c:pt idx="3">
                  <c:v>162.63562933418001</c:v>
                </c:pt>
                <c:pt idx="4">
                  <c:v>54.425545702893501</c:v>
                </c:pt>
                <c:pt idx="5">
                  <c:v>63.939482637083501</c:v>
                </c:pt>
                <c:pt idx="6">
                  <c:v>599.92134129272199</c:v>
                </c:pt>
                <c:pt idx="7">
                  <c:v>358.09629310026497</c:v>
                </c:pt>
                <c:pt idx="8">
                  <c:v>212.63634032844999</c:v>
                </c:pt>
                <c:pt idx="9">
                  <c:v>4.9533840906271402</c:v>
                </c:pt>
                <c:pt idx="10">
                  <c:v>212.06585994646201</c:v>
                </c:pt>
                <c:pt idx="11">
                  <c:v>137.787783533208</c:v>
                </c:pt>
                <c:pt idx="12">
                  <c:v>81.516220861576002</c:v>
                </c:pt>
                <c:pt idx="13">
                  <c:v>562.24867225756498</c:v>
                </c:pt>
              </c:numCache>
            </c:numRef>
          </c:val>
        </c:ser>
        <c:dLbls>
          <c:showLegendKey val="0"/>
          <c:showVal val="0"/>
          <c:showCatName val="0"/>
          <c:showSerName val="0"/>
          <c:showPercent val="0"/>
          <c:showBubbleSize val="0"/>
        </c:dLbls>
        <c:gapWidth val="22"/>
        <c:overlap val="100"/>
        <c:axId val="148963328"/>
        <c:axId val="149145856"/>
      </c:barChart>
      <c:catAx>
        <c:axId val="148963328"/>
        <c:scaling>
          <c:orientation val="minMax"/>
        </c:scaling>
        <c:delete val="0"/>
        <c:axPos val="l"/>
        <c:majorTickMark val="out"/>
        <c:minorTickMark val="none"/>
        <c:tickLblPos val="nextTo"/>
        <c:spPr>
          <a:ln>
            <a:noFill/>
          </a:ln>
        </c:spPr>
        <c:txPr>
          <a:bodyPr/>
          <a:lstStyle/>
          <a:p>
            <a:pPr>
              <a:defRPr sz="1200">
                <a:solidFill>
                  <a:schemeClr val="bg2"/>
                </a:solidFill>
                <a:latin typeface="Arial" pitchFamily="34" charset="0"/>
                <a:cs typeface="Arial" pitchFamily="34" charset="0"/>
              </a:defRPr>
            </a:pPr>
            <a:endParaRPr lang="en-US"/>
          </a:p>
        </c:txPr>
        <c:crossAx val="149145856"/>
        <c:crosses val="autoZero"/>
        <c:auto val="1"/>
        <c:lblAlgn val="ctr"/>
        <c:lblOffset val="100"/>
        <c:noMultiLvlLbl val="0"/>
      </c:catAx>
      <c:valAx>
        <c:axId val="149145856"/>
        <c:scaling>
          <c:orientation val="minMax"/>
        </c:scaling>
        <c:delete val="0"/>
        <c:axPos val="b"/>
        <c:majorGridlines>
          <c:spPr>
            <a:ln>
              <a:solidFill>
                <a:schemeClr val="accent2">
                  <a:alpha val="20000"/>
                </a:schemeClr>
              </a:solidFill>
            </a:ln>
          </c:spPr>
        </c:majorGridlines>
        <c:numFmt formatCode="0%" sourceLinked="1"/>
        <c:majorTickMark val="out"/>
        <c:minorTickMark val="none"/>
        <c:tickLblPos val="nextTo"/>
        <c:spPr>
          <a:ln>
            <a:solidFill>
              <a:schemeClr val="accent2">
                <a:alpha val="20000"/>
              </a:schemeClr>
            </a:solidFill>
          </a:ln>
        </c:spPr>
        <c:txPr>
          <a:bodyPr/>
          <a:lstStyle/>
          <a:p>
            <a:pPr>
              <a:defRPr sz="1200">
                <a:solidFill>
                  <a:schemeClr val="bg2"/>
                </a:solidFill>
                <a:latin typeface="Arial" pitchFamily="34" charset="0"/>
                <a:cs typeface="Arial" pitchFamily="34" charset="0"/>
              </a:defRPr>
            </a:pPr>
            <a:endParaRPr lang="en-US"/>
          </a:p>
        </c:txPr>
        <c:crossAx val="148963328"/>
        <c:crosses val="autoZero"/>
        <c:crossBetween val="between"/>
      </c:valAx>
      <c:spPr>
        <a:noFill/>
        <a:ln>
          <a:noFill/>
        </a:ln>
      </c:spPr>
    </c:plotArea>
    <c:legend>
      <c:legendPos val="b"/>
      <c:layout/>
      <c:overlay val="0"/>
      <c:spPr>
        <a:solidFill>
          <a:schemeClr val="bg1"/>
        </a:solidFill>
      </c:spPr>
      <c:txPr>
        <a:bodyPr/>
        <a:lstStyle/>
        <a:p>
          <a:pPr>
            <a:defRPr sz="1200">
              <a:solidFill>
                <a:schemeClr val="bg2"/>
              </a:solidFill>
              <a:latin typeface="Arial" pitchFamily="34" charset="0"/>
              <a:cs typeface="Arial" pitchFamily="34" charset="0"/>
            </a:defRPr>
          </a:pPr>
          <a:endParaRPr lang="en-US"/>
        </a:p>
      </c:txPr>
    </c:legend>
    <c:plotVisOnly val="1"/>
    <c:dispBlanksAs val="zero"/>
    <c:showDLblsOverMax val="0"/>
  </c:chart>
  <c:spPr>
    <a:noFill/>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367B9-3FDD-4A4A-9B37-63FCB4031DF7}" type="datetimeFigureOut">
              <a:rPr lang="en-GB" smtClean="0"/>
              <a:t>12/09/2013</a:t>
            </a:fld>
            <a:endParaRPr lang="en-GB"/>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B3F7AF-28A5-494D-BD78-18411B8F5F53}" type="slidenum">
              <a:rPr lang="en-GB" smtClean="0"/>
              <a:t>‹#›</a:t>
            </a:fld>
            <a:endParaRPr lang="en-GB"/>
          </a:p>
        </p:txBody>
      </p:sp>
    </p:spTree>
    <p:extLst>
      <p:ext uri="{BB962C8B-B14F-4D97-AF65-F5344CB8AC3E}">
        <p14:creationId xmlns:p14="http://schemas.microsoft.com/office/powerpoint/2010/main" val="1499059290"/>
      </p:ext>
    </p:extLst>
  </p:cSld>
  <p:clrMap bg1="lt1" tx1="dk1" bg2="lt2" tx2="dk2" accent1="accent1" accent2="accent2" accent3="accent3" accent4="accent4" accent5="accent5" accent6="accent6" hlink="hlink" folHlink="folHlink"/>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3F7AF-28A5-494D-BD78-18411B8F5F53}" type="slidenum">
              <a:rPr lang="en-GB" smtClean="0"/>
              <a:t>4</a:t>
            </a:fld>
            <a:endParaRPr lang="en-GB"/>
          </a:p>
        </p:txBody>
      </p:sp>
    </p:spTree>
    <p:extLst>
      <p:ext uri="{BB962C8B-B14F-4D97-AF65-F5344CB8AC3E}">
        <p14:creationId xmlns:p14="http://schemas.microsoft.com/office/powerpoint/2010/main" val="160352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3F7AF-28A5-494D-BD78-18411B8F5F53}" type="slidenum">
              <a:rPr lang="en-GB" smtClean="0"/>
              <a:t>6</a:t>
            </a:fld>
            <a:endParaRPr lang="en-GB"/>
          </a:p>
        </p:txBody>
      </p:sp>
    </p:spTree>
    <p:extLst>
      <p:ext uri="{BB962C8B-B14F-4D97-AF65-F5344CB8AC3E}">
        <p14:creationId xmlns:p14="http://schemas.microsoft.com/office/powerpoint/2010/main" val="160352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3F7AF-28A5-494D-BD78-18411B8F5F53}" type="slidenum">
              <a:rPr lang="en-GB" smtClean="0"/>
              <a:t>9</a:t>
            </a:fld>
            <a:endParaRPr lang="en-GB"/>
          </a:p>
        </p:txBody>
      </p:sp>
    </p:spTree>
    <p:extLst>
      <p:ext uri="{BB962C8B-B14F-4D97-AF65-F5344CB8AC3E}">
        <p14:creationId xmlns:p14="http://schemas.microsoft.com/office/powerpoint/2010/main" val="160352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3F7AF-28A5-494D-BD78-18411B8F5F53}" type="slidenum">
              <a:rPr lang="en-GB" smtClean="0"/>
              <a:t>10</a:t>
            </a:fld>
            <a:endParaRPr lang="en-GB"/>
          </a:p>
        </p:txBody>
      </p:sp>
    </p:spTree>
    <p:extLst>
      <p:ext uri="{BB962C8B-B14F-4D97-AF65-F5344CB8AC3E}">
        <p14:creationId xmlns:p14="http://schemas.microsoft.com/office/powerpoint/2010/main" val="160352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3F7AF-28A5-494D-BD78-18411B8F5F53}" type="slidenum">
              <a:rPr lang="en-GB" smtClean="0"/>
              <a:t>11</a:t>
            </a:fld>
            <a:endParaRPr lang="en-GB"/>
          </a:p>
        </p:txBody>
      </p:sp>
    </p:spTree>
    <p:extLst>
      <p:ext uri="{BB962C8B-B14F-4D97-AF65-F5344CB8AC3E}">
        <p14:creationId xmlns:p14="http://schemas.microsoft.com/office/powerpoint/2010/main" val="160352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80000" y="6876975"/>
            <a:ext cx="621854" cy="635136"/>
          </a:xfrm>
          <a:prstGeom prst="rect">
            <a:avLst/>
          </a:prstGeom>
        </p:spPr>
        <p:txBody>
          <a:bodyPr/>
          <a:lstStyle/>
          <a:p>
            <a:fld id="{45B552F8-2929-4E8C-A90B-66E327AC57F0}" type="slidenum">
              <a:rPr lang="en-GB" smtClean="0"/>
              <a:pPr/>
              <a:t>‹#›</a:t>
            </a:fld>
            <a:endParaRPr lang="en-GB" dirty="0"/>
          </a:p>
        </p:txBody>
      </p:sp>
      <p:sp>
        <p:nvSpPr>
          <p:cNvPr id="6" name="Text Placeholder 5"/>
          <p:cNvSpPr>
            <a:spLocks noGrp="1"/>
          </p:cNvSpPr>
          <p:nvPr>
            <p:ph type="body" sz="quarter" idx="11" hasCustomPrompt="1"/>
          </p:nvPr>
        </p:nvSpPr>
        <p:spPr>
          <a:xfrm>
            <a:off x="180000" y="360000"/>
            <a:ext cx="7777163" cy="504577"/>
          </a:xfrm>
          <a:prstGeom prst="rect">
            <a:avLst/>
          </a:prstGeom>
        </p:spPr>
        <p:txBody>
          <a:bodyPr/>
          <a:lstStyle>
            <a:lvl1pPr marL="0" indent="0">
              <a:buFontTx/>
              <a:buNone/>
              <a:defRPr sz="2400" b="1" baseline="0">
                <a:solidFill>
                  <a:schemeClr val="accent1"/>
                </a:solidFill>
              </a:defRPr>
            </a:lvl1pPr>
          </a:lstStyle>
          <a:p>
            <a:pPr lvl="0"/>
            <a:r>
              <a:rPr lang="en-US" dirty="0" smtClean="0"/>
              <a:t>Slide Title</a:t>
            </a:r>
            <a:endParaRPr lang="en-GB" dirty="0"/>
          </a:p>
        </p:txBody>
      </p:sp>
      <p:sp>
        <p:nvSpPr>
          <p:cNvPr id="7" name="Text Placeholder 5"/>
          <p:cNvSpPr>
            <a:spLocks noGrp="1"/>
          </p:cNvSpPr>
          <p:nvPr>
            <p:ph type="body" sz="quarter" idx="12" hasCustomPrompt="1"/>
          </p:nvPr>
        </p:nvSpPr>
        <p:spPr>
          <a:xfrm>
            <a:off x="540000" y="7020000"/>
            <a:ext cx="8245092" cy="361031"/>
          </a:xfrm>
          <a:prstGeom prst="rect">
            <a:avLst/>
          </a:prstGeom>
        </p:spPr>
        <p:txBody>
          <a:bodyPr/>
          <a:lstStyle>
            <a:lvl1pPr marL="0" indent="0">
              <a:buNone/>
              <a:defRPr sz="1600" b="0"/>
            </a:lvl1pPr>
          </a:lstStyle>
          <a:p>
            <a:pPr lvl="0"/>
            <a:r>
              <a:rPr lang="en-GB" sz="1600" dirty="0" smtClean="0"/>
              <a:t>Presentation Name (Black) &gt; Slide Title (Blue)</a:t>
            </a:r>
            <a:endParaRPr lang="en-GB" dirty="0"/>
          </a:p>
        </p:txBody>
      </p:sp>
    </p:spTree>
    <p:extLst>
      <p:ext uri="{BB962C8B-B14F-4D97-AF65-F5344CB8AC3E}">
        <p14:creationId xmlns:p14="http://schemas.microsoft.com/office/powerpoint/2010/main" val="16039384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80000" y="6876975"/>
            <a:ext cx="621854" cy="635136"/>
          </a:xfrm>
          <a:prstGeom prst="rect">
            <a:avLst/>
          </a:prstGeom>
        </p:spPr>
        <p:txBody>
          <a:bodyPr/>
          <a:lstStyle/>
          <a:p>
            <a:fld id="{45B552F8-2929-4E8C-A90B-66E327AC57F0}" type="slidenum">
              <a:rPr lang="en-GB" smtClean="0"/>
              <a:pPr/>
              <a:t>‹#›</a:t>
            </a:fld>
            <a:endParaRPr lang="en-GB" dirty="0"/>
          </a:p>
        </p:txBody>
      </p:sp>
      <p:sp>
        <p:nvSpPr>
          <p:cNvPr id="6" name="Text Placeholder 5"/>
          <p:cNvSpPr>
            <a:spLocks noGrp="1"/>
          </p:cNvSpPr>
          <p:nvPr>
            <p:ph type="body" sz="quarter" idx="11" hasCustomPrompt="1"/>
          </p:nvPr>
        </p:nvSpPr>
        <p:spPr>
          <a:xfrm>
            <a:off x="180000" y="360000"/>
            <a:ext cx="8767100" cy="1260391"/>
          </a:xfrm>
          <a:prstGeom prst="rect">
            <a:avLst/>
          </a:prstGeom>
        </p:spPr>
        <p:txBody>
          <a:bodyPr anchor="t"/>
          <a:lstStyle>
            <a:lvl1pPr marL="0" indent="0">
              <a:buFontTx/>
              <a:buNone/>
              <a:defRPr sz="2400" b="1" baseline="0">
                <a:solidFill>
                  <a:schemeClr val="tx1"/>
                </a:solidFill>
              </a:defRPr>
            </a:lvl1pPr>
          </a:lstStyle>
          <a:p>
            <a:pPr lvl="0"/>
            <a:r>
              <a:rPr lang="en-US" dirty="0" smtClean="0"/>
              <a:t>Headline, Black, Bold</a:t>
            </a:r>
          </a:p>
        </p:txBody>
      </p:sp>
      <p:sp>
        <p:nvSpPr>
          <p:cNvPr id="7" name="Text Placeholder 5"/>
          <p:cNvSpPr>
            <a:spLocks noGrp="1"/>
          </p:cNvSpPr>
          <p:nvPr>
            <p:ph type="body" sz="quarter" idx="12" hasCustomPrompt="1"/>
          </p:nvPr>
        </p:nvSpPr>
        <p:spPr>
          <a:xfrm>
            <a:off x="540000" y="7020000"/>
            <a:ext cx="8245092" cy="361031"/>
          </a:xfrm>
          <a:prstGeom prst="rect">
            <a:avLst/>
          </a:prstGeom>
        </p:spPr>
        <p:txBody>
          <a:bodyPr/>
          <a:lstStyle>
            <a:lvl1pPr marL="0" indent="0">
              <a:buNone/>
              <a:defRPr sz="1600" b="0"/>
            </a:lvl1pPr>
          </a:lstStyle>
          <a:p>
            <a:pPr lvl="0"/>
            <a:r>
              <a:rPr lang="en-GB" sz="1600" dirty="0" smtClean="0"/>
              <a:t>Presentation Name (Black) &gt; Slide Title (Blue)</a:t>
            </a:r>
            <a:endParaRPr lang="en-GB" dirty="0"/>
          </a:p>
        </p:txBody>
      </p:sp>
    </p:spTree>
    <p:extLst>
      <p:ext uri="{BB962C8B-B14F-4D97-AF65-F5344CB8AC3E}">
        <p14:creationId xmlns:p14="http://schemas.microsoft.com/office/powerpoint/2010/main" val="38488749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 - Blank">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80000" y="6889911"/>
            <a:ext cx="621854" cy="635136"/>
          </a:xfrm>
          <a:prstGeom prst="rect">
            <a:avLst/>
          </a:prstGeom>
        </p:spPr>
        <p:txBody>
          <a:bodyPr/>
          <a:lstStyle/>
          <a:p>
            <a:fld id="{45B552F8-2929-4E8C-A90B-66E327AC57F0}" type="slidenum">
              <a:rPr lang="en-GB" smtClean="0"/>
              <a:pPr/>
              <a:t>‹#›</a:t>
            </a:fld>
            <a:endParaRPr lang="en-GB" dirty="0"/>
          </a:p>
        </p:txBody>
      </p:sp>
      <p:sp>
        <p:nvSpPr>
          <p:cNvPr id="8" name="Text Placeholder 5"/>
          <p:cNvSpPr>
            <a:spLocks noGrp="1"/>
          </p:cNvSpPr>
          <p:nvPr>
            <p:ph type="body" sz="quarter" idx="12" hasCustomPrompt="1"/>
          </p:nvPr>
        </p:nvSpPr>
        <p:spPr>
          <a:xfrm>
            <a:off x="540000" y="7020000"/>
            <a:ext cx="8245092" cy="361031"/>
          </a:xfrm>
          <a:prstGeom prst="rect">
            <a:avLst/>
          </a:prstGeom>
        </p:spPr>
        <p:txBody>
          <a:bodyPr/>
          <a:lstStyle>
            <a:lvl1pPr marL="0" indent="0">
              <a:buNone/>
              <a:defRPr sz="1600" b="0"/>
            </a:lvl1pPr>
          </a:lstStyle>
          <a:p>
            <a:pPr lvl="0"/>
            <a:r>
              <a:rPr lang="en-GB" sz="1600" dirty="0" smtClean="0"/>
              <a:t>Presentation Name (Black) &gt; Slide Title (Blue)</a:t>
            </a:r>
            <a:endParaRPr lang="en-GB" dirty="0"/>
          </a:p>
        </p:txBody>
      </p:sp>
      <p:sp>
        <p:nvSpPr>
          <p:cNvPr id="7" name="Text Placeholder 5"/>
          <p:cNvSpPr>
            <a:spLocks noGrp="1"/>
          </p:cNvSpPr>
          <p:nvPr>
            <p:ph type="body" sz="quarter" idx="11" hasCustomPrompt="1"/>
          </p:nvPr>
        </p:nvSpPr>
        <p:spPr>
          <a:xfrm>
            <a:off x="180000" y="360000"/>
            <a:ext cx="8767100" cy="1260391"/>
          </a:xfrm>
          <a:prstGeom prst="rect">
            <a:avLst/>
          </a:prstGeom>
        </p:spPr>
        <p:txBody>
          <a:bodyPr anchor="t"/>
          <a:lstStyle>
            <a:lvl1pPr marL="0" indent="0">
              <a:buFontTx/>
              <a:buNone/>
              <a:defRPr sz="2400" b="1" baseline="0">
                <a:solidFill>
                  <a:schemeClr val="tx1"/>
                </a:solidFill>
              </a:defRPr>
            </a:lvl1pPr>
          </a:lstStyle>
          <a:p>
            <a:pPr lvl="0"/>
            <a:r>
              <a:rPr lang="en-US" dirty="0" smtClean="0"/>
              <a:t>Headline, Black, Bold</a:t>
            </a:r>
          </a:p>
        </p:txBody>
      </p:sp>
    </p:spTree>
    <p:extLst>
      <p:ext uri="{BB962C8B-B14F-4D97-AF65-F5344CB8AC3E}">
        <p14:creationId xmlns:p14="http://schemas.microsoft.com/office/powerpoint/2010/main" val="39255284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Slide - Blank">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80000" y="6889911"/>
            <a:ext cx="621854" cy="635136"/>
          </a:xfrm>
          <a:prstGeom prst="rect">
            <a:avLst/>
          </a:prstGeom>
        </p:spPr>
        <p:txBody>
          <a:bodyPr/>
          <a:lstStyle/>
          <a:p>
            <a:fld id="{45B552F8-2929-4E8C-A90B-66E327AC57F0}" type="slidenum">
              <a:rPr lang="en-GB" smtClean="0"/>
              <a:pPr/>
              <a:t>‹#›</a:t>
            </a:fld>
            <a:endParaRPr lang="en-GB" dirty="0"/>
          </a:p>
        </p:txBody>
      </p:sp>
      <p:sp>
        <p:nvSpPr>
          <p:cNvPr id="6" name="Text Placeholder 5"/>
          <p:cNvSpPr>
            <a:spLocks noGrp="1"/>
          </p:cNvSpPr>
          <p:nvPr>
            <p:ph type="body" sz="quarter" idx="12" hasCustomPrompt="1"/>
          </p:nvPr>
        </p:nvSpPr>
        <p:spPr>
          <a:xfrm>
            <a:off x="540000" y="7020000"/>
            <a:ext cx="8245092" cy="361031"/>
          </a:xfrm>
          <a:prstGeom prst="rect">
            <a:avLst/>
          </a:prstGeom>
        </p:spPr>
        <p:txBody>
          <a:bodyPr/>
          <a:lstStyle>
            <a:lvl1pPr marL="0" indent="0">
              <a:buNone/>
              <a:defRPr sz="1600" b="0"/>
            </a:lvl1pPr>
          </a:lstStyle>
          <a:p>
            <a:pPr lvl="0"/>
            <a:r>
              <a:rPr lang="en-GB" sz="1600" dirty="0" smtClean="0"/>
              <a:t>Presentation Name (Black) &gt; Slide Title (Blue)</a:t>
            </a:r>
            <a:endParaRPr lang="en-GB" dirty="0"/>
          </a:p>
        </p:txBody>
      </p:sp>
      <p:sp>
        <p:nvSpPr>
          <p:cNvPr id="7" name="Text Placeholder 5"/>
          <p:cNvSpPr>
            <a:spLocks noGrp="1"/>
          </p:cNvSpPr>
          <p:nvPr>
            <p:ph type="body" sz="quarter" idx="11" hasCustomPrompt="1"/>
          </p:nvPr>
        </p:nvSpPr>
        <p:spPr>
          <a:xfrm>
            <a:off x="180000" y="360000"/>
            <a:ext cx="8767100" cy="1260391"/>
          </a:xfrm>
          <a:prstGeom prst="rect">
            <a:avLst/>
          </a:prstGeom>
        </p:spPr>
        <p:txBody>
          <a:bodyPr anchor="t"/>
          <a:lstStyle>
            <a:lvl1pPr marL="0" indent="0">
              <a:buFontTx/>
              <a:buNone/>
              <a:defRPr sz="2400" b="1" baseline="0">
                <a:solidFill>
                  <a:schemeClr val="tx1"/>
                </a:solidFill>
              </a:defRPr>
            </a:lvl1pPr>
          </a:lstStyle>
          <a:p>
            <a:pPr lvl="0"/>
            <a:r>
              <a:rPr lang="en-US" dirty="0" smtClean="0"/>
              <a:t>Headline, Black, Bold</a:t>
            </a:r>
          </a:p>
        </p:txBody>
      </p:sp>
    </p:spTree>
    <p:extLst>
      <p:ext uri="{BB962C8B-B14F-4D97-AF65-F5344CB8AC3E}">
        <p14:creationId xmlns:p14="http://schemas.microsoft.com/office/powerpoint/2010/main" val="5806569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 Slide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80000" y="6889911"/>
            <a:ext cx="621854" cy="635136"/>
          </a:xfrm>
          <a:prstGeom prst="rect">
            <a:avLst/>
          </a:prstGeom>
        </p:spPr>
        <p:txBody>
          <a:bodyPr/>
          <a:lstStyle/>
          <a:p>
            <a:fld id="{45B552F8-2929-4E8C-A90B-66E327AC57F0}" type="slidenum">
              <a:rPr lang="en-GB" smtClean="0"/>
              <a:pPr/>
              <a:t>‹#›</a:t>
            </a:fld>
            <a:endParaRPr lang="en-GB" dirty="0"/>
          </a:p>
        </p:txBody>
      </p:sp>
      <p:sp>
        <p:nvSpPr>
          <p:cNvPr id="6" name="Text Placeholder 5"/>
          <p:cNvSpPr>
            <a:spLocks noGrp="1"/>
          </p:cNvSpPr>
          <p:nvPr>
            <p:ph type="body" sz="quarter" idx="12" hasCustomPrompt="1"/>
          </p:nvPr>
        </p:nvSpPr>
        <p:spPr>
          <a:xfrm>
            <a:off x="540000" y="7020000"/>
            <a:ext cx="8245092" cy="361031"/>
          </a:xfrm>
          <a:prstGeom prst="rect">
            <a:avLst/>
          </a:prstGeom>
        </p:spPr>
        <p:txBody>
          <a:bodyPr/>
          <a:lstStyle>
            <a:lvl1pPr marL="0" indent="0">
              <a:buNone/>
              <a:defRPr sz="1600" b="0"/>
            </a:lvl1pPr>
          </a:lstStyle>
          <a:p>
            <a:pPr lvl="0"/>
            <a:r>
              <a:rPr lang="en-GB" sz="1600" dirty="0" smtClean="0"/>
              <a:t>Presentation Name (Black) &gt; Slide Title (Blue)</a:t>
            </a:r>
            <a:endParaRPr lang="en-GB" dirty="0"/>
          </a:p>
        </p:txBody>
      </p:sp>
      <p:sp>
        <p:nvSpPr>
          <p:cNvPr id="7" name="Text Placeholder 5"/>
          <p:cNvSpPr>
            <a:spLocks noGrp="1"/>
          </p:cNvSpPr>
          <p:nvPr>
            <p:ph type="body" sz="quarter" idx="11" hasCustomPrompt="1"/>
          </p:nvPr>
        </p:nvSpPr>
        <p:spPr>
          <a:xfrm>
            <a:off x="180000" y="360000"/>
            <a:ext cx="8767100" cy="1260391"/>
          </a:xfrm>
          <a:prstGeom prst="rect">
            <a:avLst/>
          </a:prstGeom>
        </p:spPr>
        <p:txBody>
          <a:bodyPr anchor="t"/>
          <a:lstStyle>
            <a:lvl1pPr marL="0" indent="0">
              <a:buFontTx/>
              <a:buNone/>
              <a:defRPr sz="2400" b="1" baseline="0">
                <a:solidFill>
                  <a:schemeClr val="tx1"/>
                </a:solidFill>
              </a:defRPr>
            </a:lvl1pPr>
          </a:lstStyle>
          <a:p>
            <a:pPr lvl="0"/>
            <a:r>
              <a:rPr lang="en-US" dirty="0" smtClean="0"/>
              <a:t>Headline, Black, Bold</a:t>
            </a:r>
          </a:p>
        </p:txBody>
      </p:sp>
    </p:spTree>
    <p:extLst>
      <p:ext uri="{BB962C8B-B14F-4D97-AF65-F5344CB8AC3E}">
        <p14:creationId xmlns:p14="http://schemas.microsoft.com/office/powerpoint/2010/main" val="7136554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ntent Slide - Blank">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0" y="2628503"/>
            <a:ext cx="10693400" cy="230425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0" hasCustomPrompt="1"/>
          </p:nvPr>
        </p:nvSpPr>
        <p:spPr>
          <a:xfrm>
            <a:off x="2105670" y="3060551"/>
            <a:ext cx="1440830" cy="1439862"/>
          </a:xfrm>
          <a:prstGeom prst="rect">
            <a:avLst/>
          </a:prstGeom>
        </p:spPr>
        <p:txBody>
          <a:bodyPr/>
          <a:lstStyle>
            <a:lvl1pPr marL="0" indent="0">
              <a:buFontTx/>
              <a:buNone/>
              <a:defRPr sz="8800"/>
            </a:lvl1pPr>
          </a:lstStyle>
          <a:p>
            <a:pPr lvl="0"/>
            <a:r>
              <a:rPr lang="en-US" dirty="0" smtClean="0"/>
              <a:t>01</a:t>
            </a:r>
            <a:endParaRPr lang="en-GB" dirty="0"/>
          </a:p>
        </p:txBody>
      </p:sp>
      <p:sp>
        <p:nvSpPr>
          <p:cNvPr id="13" name="Text Placeholder 12"/>
          <p:cNvSpPr>
            <a:spLocks noGrp="1"/>
          </p:cNvSpPr>
          <p:nvPr>
            <p:ph type="body" sz="quarter" idx="11" hasCustomPrompt="1"/>
          </p:nvPr>
        </p:nvSpPr>
        <p:spPr>
          <a:xfrm>
            <a:off x="3545780" y="3204567"/>
            <a:ext cx="6121400" cy="576064"/>
          </a:xfrm>
          <a:prstGeom prst="rect">
            <a:avLst/>
          </a:prstGeom>
        </p:spPr>
        <p:txBody>
          <a:bodyPr/>
          <a:lstStyle>
            <a:lvl1pPr marL="0" indent="0">
              <a:buFontTx/>
              <a:buNone/>
              <a:defRPr sz="3200" baseline="0"/>
            </a:lvl1pPr>
          </a:lstStyle>
          <a:p>
            <a:pPr lvl="0"/>
            <a:r>
              <a:rPr lang="en-US" dirty="0" smtClean="0"/>
              <a:t>Content Divider Page</a:t>
            </a:r>
            <a:endParaRPr lang="en-GB" dirty="0"/>
          </a:p>
        </p:txBody>
      </p:sp>
      <p:sp>
        <p:nvSpPr>
          <p:cNvPr id="14" name="Text Placeholder 12"/>
          <p:cNvSpPr>
            <a:spLocks noGrp="1"/>
          </p:cNvSpPr>
          <p:nvPr>
            <p:ph type="body" sz="quarter" idx="12" hasCustomPrompt="1"/>
          </p:nvPr>
        </p:nvSpPr>
        <p:spPr>
          <a:xfrm>
            <a:off x="3545780" y="3780630"/>
            <a:ext cx="6121400" cy="576064"/>
          </a:xfrm>
          <a:prstGeom prst="rect">
            <a:avLst/>
          </a:prstGeom>
        </p:spPr>
        <p:txBody>
          <a:bodyPr/>
          <a:lstStyle>
            <a:lvl1pPr marL="0" indent="0">
              <a:buFontTx/>
              <a:buNone/>
              <a:defRPr sz="2800" baseline="0">
                <a:solidFill>
                  <a:schemeClr val="bg2"/>
                </a:solidFill>
              </a:defRPr>
            </a:lvl1pPr>
          </a:lstStyle>
          <a:p>
            <a:pPr lvl="0"/>
            <a:r>
              <a:rPr lang="en-US" dirty="0" smtClean="0"/>
              <a:t>Subheading</a:t>
            </a:r>
            <a:endParaRPr lang="en-GB" dirty="0"/>
          </a:p>
        </p:txBody>
      </p:sp>
    </p:spTree>
    <p:extLst>
      <p:ext uri="{BB962C8B-B14F-4D97-AF65-F5344CB8AC3E}">
        <p14:creationId xmlns:p14="http://schemas.microsoft.com/office/powerpoint/2010/main" val="2260029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Blank">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60000" y="2700000"/>
            <a:ext cx="7705104" cy="914400"/>
          </a:xfrm>
          <a:prstGeom prst="rect">
            <a:avLst/>
          </a:prstGeom>
        </p:spPr>
        <p:txBody>
          <a:bodyPr/>
          <a:lstStyle>
            <a:lvl1pPr marL="0" indent="0">
              <a:buFontTx/>
              <a:buNone/>
              <a:defRPr sz="5200">
                <a:latin typeface="+mj-lt"/>
              </a:defRPr>
            </a:lvl1pPr>
          </a:lstStyle>
          <a:p>
            <a:pPr lvl="0"/>
            <a:r>
              <a:rPr lang="en-US" dirty="0" smtClean="0"/>
              <a:t>Client Name</a:t>
            </a:r>
            <a:endParaRPr lang="en-GB" dirty="0"/>
          </a:p>
        </p:txBody>
      </p:sp>
      <p:sp>
        <p:nvSpPr>
          <p:cNvPr id="5" name="Text Placeholder 3"/>
          <p:cNvSpPr>
            <a:spLocks noGrp="1"/>
          </p:cNvSpPr>
          <p:nvPr>
            <p:ph type="body" sz="quarter" idx="12" hasCustomPrompt="1"/>
          </p:nvPr>
        </p:nvSpPr>
        <p:spPr>
          <a:xfrm>
            <a:off x="360000" y="3492599"/>
            <a:ext cx="7705104" cy="914400"/>
          </a:xfrm>
          <a:prstGeom prst="rect">
            <a:avLst/>
          </a:prstGeom>
        </p:spPr>
        <p:txBody>
          <a:bodyPr/>
          <a:lstStyle>
            <a:lvl1pPr marL="0" indent="0">
              <a:buFontTx/>
              <a:buNone/>
              <a:defRPr sz="5200" baseline="0">
                <a:solidFill>
                  <a:schemeClr val="accent1"/>
                </a:solidFill>
                <a:latin typeface="+mj-lt"/>
              </a:defRPr>
            </a:lvl1pPr>
          </a:lstStyle>
          <a:p>
            <a:pPr lvl="0"/>
            <a:r>
              <a:rPr lang="en-US" dirty="0" smtClean="0"/>
              <a:t>Report Title</a:t>
            </a:r>
            <a:endParaRPr lang="en-GB" dirty="0"/>
          </a:p>
        </p:txBody>
      </p:sp>
      <p:sp>
        <p:nvSpPr>
          <p:cNvPr id="6" name="Text Placeholder 3"/>
          <p:cNvSpPr>
            <a:spLocks noGrp="1"/>
          </p:cNvSpPr>
          <p:nvPr>
            <p:ph type="body" sz="quarter" idx="13" hasCustomPrompt="1"/>
          </p:nvPr>
        </p:nvSpPr>
        <p:spPr>
          <a:xfrm>
            <a:off x="360000" y="4428703"/>
            <a:ext cx="7705104" cy="540751"/>
          </a:xfrm>
          <a:prstGeom prst="rect">
            <a:avLst/>
          </a:prstGeom>
        </p:spPr>
        <p:txBody>
          <a:bodyPr/>
          <a:lstStyle>
            <a:lvl1pPr marL="0" indent="0">
              <a:buFontTx/>
              <a:buNone/>
              <a:defRPr sz="2600" baseline="0">
                <a:solidFill>
                  <a:schemeClr val="tx1">
                    <a:lumMod val="65000"/>
                    <a:lumOff val="35000"/>
                  </a:schemeClr>
                </a:solidFill>
                <a:latin typeface="+mj-lt"/>
              </a:defRPr>
            </a:lvl1pPr>
          </a:lstStyle>
          <a:p>
            <a:pPr lvl="0"/>
            <a:r>
              <a:rPr lang="en-US" dirty="0" smtClean="0"/>
              <a:t>Date Range</a:t>
            </a:r>
            <a:endParaRPr lang="en-GB" dirty="0"/>
          </a:p>
        </p:txBody>
      </p:sp>
    </p:spTree>
    <p:extLst>
      <p:ext uri="{BB962C8B-B14F-4D97-AF65-F5344CB8AC3E}">
        <p14:creationId xmlns:p14="http://schemas.microsoft.com/office/powerpoint/2010/main" val="37841384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Blank">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0" y="2628503"/>
            <a:ext cx="10693400" cy="230425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0" hasCustomPrompt="1"/>
          </p:nvPr>
        </p:nvSpPr>
        <p:spPr>
          <a:xfrm>
            <a:off x="2105670" y="3060551"/>
            <a:ext cx="1440830" cy="1439862"/>
          </a:xfrm>
          <a:prstGeom prst="rect">
            <a:avLst/>
          </a:prstGeom>
        </p:spPr>
        <p:txBody>
          <a:bodyPr/>
          <a:lstStyle>
            <a:lvl1pPr marL="0" indent="0">
              <a:buFontTx/>
              <a:buNone/>
              <a:defRPr sz="8800"/>
            </a:lvl1pPr>
          </a:lstStyle>
          <a:p>
            <a:pPr lvl="0"/>
            <a:r>
              <a:rPr lang="en-US" dirty="0" smtClean="0"/>
              <a:t>01</a:t>
            </a:r>
            <a:endParaRPr lang="en-GB" dirty="0"/>
          </a:p>
        </p:txBody>
      </p:sp>
      <p:sp>
        <p:nvSpPr>
          <p:cNvPr id="13" name="Text Placeholder 12"/>
          <p:cNvSpPr>
            <a:spLocks noGrp="1"/>
          </p:cNvSpPr>
          <p:nvPr>
            <p:ph type="body" sz="quarter" idx="11" hasCustomPrompt="1"/>
          </p:nvPr>
        </p:nvSpPr>
        <p:spPr>
          <a:xfrm>
            <a:off x="3545780" y="3204567"/>
            <a:ext cx="6121400" cy="576064"/>
          </a:xfrm>
          <a:prstGeom prst="rect">
            <a:avLst/>
          </a:prstGeom>
        </p:spPr>
        <p:txBody>
          <a:bodyPr/>
          <a:lstStyle>
            <a:lvl1pPr marL="0" indent="0">
              <a:buFontTx/>
              <a:buNone/>
              <a:defRPr sz="3200" baseline="0"/>
            </a:lvl1pPr>
          </a:lstStyle>
          <a:p>
            <a:pPr lvl="0"/>
            <a:r>
              <a:rPr lang="en-US" dirty="0" smtClean="0"/>
              <a:t>Content Divider Page</a:t>
            </a:r>
            <a:endParaRPr lang="en-GB" dirty="0"/>
          </a:p>
        </p:txBody>
      </p:sp>
      <p:sp>
        <p:nvSpPr>
          <p:cNvPr id="14" name="Text Placeholder 12"/>
          <p:cNvSpPr>
            <a:spLocks noGrp="1"/>
          </p:cNvSpPr>
          <p:nvPr>
            <p:ph type="body" sz="quarter" idx="12" hasCustomPrompt="1"/>
          </p:nvPr>
        </p:nvSpPr>
        <p:spPr>
          <a:xfrm>
            <a:off x="3545780" y="3780630"/>
            <a:ext cx="6121400" cy="576064"/>
          </a:xfrm>
          <a:prstGeom prst="rect">
            <a:avLst/>
          </a:prstGeom>
        </p:spPr>
        <p:txBody>
          <a:bodyPr/>
          <a:lstStyle>
            <a:lvl1pPr marL="0" indent="0">
              <a:buFontTx/>
              <a:buNone/>
              <a:defRPr sz="2800" baseline="0">
                <a:solidFill>
                  <a:schemeClr val="bg2"/>
                </a:solidFill>
              </a:defRPr>
            </a:lvl1pPr>
          </a:lstStyle>
          <a:p>
            <a:pPr lvl="0"/>
            <a:r>
              <a:rPr lang="en-US" dirty="0" smtClean="0"/>
              <a:t>Subheading</a:t>
            </a:r>
            <a:endParaRPr lang="en-GB" dirty="0"/>
          </a:p>
        </p:txBody>
      </p:sp>
    </p:spTree>
    <p:extLst>
      <p:ext uri="{BB962C8B-B14F-4D97-AF65-F5344CB8AC3E}">
        <p14:creationId xmlns:p14="http://schemas.microsoft.com/office/powerpoint/2010/main" val="1052239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Slide - 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0" y="2628503"/>
            <a:ext cx="10693400" cy="230425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0" hasCustomPrompt="1"/>
          </p:nvPr>
        </p:nvSpPr>
        <p:spPr>
          <a:xfrm>
            <a:off x="2105670" y="3060551"/>
            <a:ext cx="1440830" cy="1439862"/>
          </a:xfrm>
          <a:prstGeom prst="rect">
            <a:avLst/>
          </a:prstGeom>
        </p:spPr>
        <p:txBody>
          <a:bodyPr/>
          <a:lstStyle>
            <a:lvl1pPr marL="0" indent="0">
              <a:buFontTx/>
              <a:buNone/>
              <a:defRPr sz="8800"/>
            </a:lvl1pPr>
          </a:lstStyle>
          <a:p>
            <a:pPr lvl="0"/>
            <a:r>
              <a:rPr lang="en-US" dirty="0" smtClean="0"/>
              <a:t>01</a:t>
            </a:r>
            <a:endParaRPr lang="en-GB" dirty="0"/>
          </a:p>
        </p:txBody>
      </p:sp>
      <p:sp>
        <p:nvSpPr>
          <p:cNvPr id="13" name="Text Placeholder 12"/>
          <p:cNvSpPr>
            <a:spLocks noGrp="1"/>
          </p:cNvSpPr>
          <p:nvPr>
            <p:ph type="body" sz="quarter" idx="11" hasCustomPrompt="1"/>
          </p:nvPr>
        </p:nvSpPr>
        <p:spPr>
          <a:xfrm>
            <a:off x="3545780" y="3204567"/>
            <a:ext cx="6121400" cy="576064"/>
          </a:xfrm>
          <a:prstGeom prst="rect">
            <a:avLst/>
          </a:prstGeom>
        </p:spPr>
        <p:txBody>
          <a:bodyPr/>
          <a:lstStyle>
            <a:lvl1pPr marL="0" indent="0">
              <a:buFontTx/>
              <a:buNone/>
              <a:defRPr sz="3200" baseline="0"/>
            </a:lvl1pPr>
          </a:lstStyle>
          <a:p>
            <a:pPr lvl="0"/>
            <a:r>
              <a:rPr lang="en-US" dirty="0" smtClean="0"/>
              <a:t>Content Divider Page</a:t>
            </a:r>
            <a:endParaRPr lang="en-GB" dirty="0"/>
          </a:p>
        </p:txBody>
      </p:sp>
      <p:sp>
        <p:nvSpPr>
          <p:cNvPr id="14" name="Text Placeholder 12"/>
          <p:cNvSpPr>
            <a:spLocks noGrp="1"/>
          </p:cNvSpPr>
          <p:nvPr>
            <p:ph type="body" sz="quarter" idx="12" hasCustomPrompt="1"/>
          </p:nvPr>
        </p:nvSpPr>
        <p:spPr>
          <a:xfrm>
            <a:off x="3545780" y="3780630"/>
            <a:ext cx="6121400" cy="576064"/>
          </a:xfrm>
          <a:prstGeom prst="rect">
            <a:avLst/>
          </a:prstGeom>
        </p:spPr>
        <p:txBody>
          <a:bodyPr/>
          <a:lstStyle>
            <a:lvl1pPr marL="0" indent="0">
              <a:buFontTx/>
              <a:buNone/>
              <a:defRPr sz="2800" baseline="0">
                <a:solidFill>
                  <a:schemeClr val="bg2"/>
                </a:solidFill>
              </a:defRPr>
            </a:lvl1pPr>
          </a:lstStyle>
          <a:p>
            <a:pPr lvl="0"/>
            <a:r>
              <a:rPr lang="en-US" dirty="0" smtClean="0"/>
              <a:t>Subheading</a:t>
            </a:r>
            <a:endParaRPr lang="en-GB" dirty="0"/>
          </a:p>
        </p:txBody>
      </p:sp>
    </p:spTree>
    <p:extLst>
      <p:ext uri="{BB962C8B-B14F-4D97-AF65-F5344CB8AC3E}">
        <p14:creationId xmlns:p14="http://schemas.microsoft.com/office/powerpoint/2010/main" val="24044282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Slide - Blank">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80000" y="6889911"/>
            <a:ext cx="621854" cy="635136"/>
          </a:xfrm>
          <a:prstGeom prst="rect">
            <a:avLst/>
          </a:prstGeom>
        </p:spPr>
        <p:txBody>
          <a:bodyPr/>
          <a:lstStyle/>
          <a:p>
            <a:fld id="{45B552F8-2929-4E8C-A90B-66E327AC57F0}" type="slidenum">
              <a:rPr lang="en-GB" smtClean="0"/>
              <a:pPr/>
              <a:t>‹#›</a:t>
            </a:fld>
            <a:endParaRPr lang="en-GB" dirty="0"/>
          </a:p>
        </p:txBody>
      </p:sp>
      <p:sp>
        <p:nvSpPr>
          <p:cNvPr id="6" name="Text Placeholder 5"/>
          <p:cNvSpPr>
            <a:spLocks noGrp="1"/>
          </p:cNvSpPr>
          <p:nvPr>
            <p:ph type="body" sz="quarter" idx="11" hasCustomPrompt="1"/>
          </p:nvPr>
        </p:nvSpPr>
        <p:spPr>
          <a:xfrm>
            <a:off x="180000" y="360000"/>
            <a:ext cx="7777163" cy="504577"/>
          </a:xfrm>
          <a:prstGeom prst="rect">
            <a:avLst/>
          </a:prstGeom>
        </p:spPr>
        <p:txBody>
          <a:bodyPr/>
          <a:lstStyle>
            <a:lvl1pPr marL="0" indent="0">
              <a:buFontTx/>
              <a:buNone/>
              <a:defRPr sz="2400" b="1" baseline="0">
                <a:solidFill>
                  <a:schemeClr val="accent1"/>
                </a:solidFill>
              </a:defRPr>
            </a:lvl1pPr>
          </a:lstStyle>
          <a:p>
            <a:pPr lvl="0"/>
            <a:r>
              <a:rPr lang="en-US" dirty="0" smtClean="0"/>
              <a:t>Slide Title</a:t>
            </a:r>
            <a:endParaRPr lang="en-GB" dirty="0"/>
          </a:p>
        </p:txBody>
      </p:sp>
      <p:sp>
        <p:nvSpPr>
          <p:cNvPr id="8" name="Text Placeholder 5"/>
          <p:cNvSpPr>
            <a:spLocks noGrp="1"/>
          </p:cNvSpPr>
          <p:nvPr>
            <p:ph type="body" sz="quarter" idx="12" hasCustomPrompt="1"/>
          </p:nvPr>
        </p:nvSpPr>
        <p:spPr>
          <a:xfrm>
            <a:off x="540000" y="7020000"/>
            <a:ext cx="8245092" cy="361031"/>
          </a:xfrm>
          <a:prstGeom prst="rect">
            <a:avLst/>
          </a:prstGeom>
        </p:spPr>
        <p:txBody>
          <a:bodyPr/>
          <a:lstStyle>
            <a:lvl1pPr marL="0" indent="0">
              <a:buNone/>
              <a:defRPr sz="1600" b="0"/>
            </a:lvl1pPr>
          </a:lstStyle>
          <a:p>
            <a:pPr lvl="0"/>
            <a:r>
              <a:rPr lang="en-GB" sz="1600" dirty="0" smtClean="0"/>
              <a:t>Presentation Name (Black) &gt; Slide Title (Blue)</a:t>
            </a:r>
            <a:endParaRPr lang="en-GB" dirty="0"/>
          </a:p>
        </p:txBody>
      </p:sp>
    </p:spTree>
    <p:extLst>
      <p:ext uri="{BB962C8B-B14F-4D97-AF65-F5344CB8AC3E}">
        <p14:creationId xmlns:p14="http://schemas.microsoft.com/office/powerpoint/2010/main" val="7745827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Slide - Blank">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80000" y="6889911"/>
            <a:ext cx="621854" cy="635136"/>
          </a:xfrm>
          <a:prstGeom prst="rect">
            <a:avLst/>
          </a:prstGeom>
        </p:spPr>
        <p:txBody>
          <a:bodyPr/>
          <a:lstStyle/>
          <a:p>
            <a:fld id="{45B552F8-2929-4E8C-A90B-66E327AC57F0}" type="slidenum">
              <a:rPr lang="en-GB" smtClean="0"/>
              <a:pPr/>
              <a:t>‹#›</a:t>
            </a:fld>
            <a:endParaRPr lang="en-GB" dirty="0"/>
          </a:p>
        </p:txBody>
      </p:sp>
      <p:sp>
        <p:nvSpPr>
          <p:cNvPr id="4" name="Text Placeholder 5"/>
          <p:cNvSpPr>
            <a:spLocks noGrp="1"/>
          </p:cNvSpPr>
          <p:nvPr>
            <p:ph type="body" sz="quarter" idx="11" hasCustomPrompt="1"/>
          </p:nvPr>
        </p:nvSpPr>
        <p:spPr>
          <a:xfrm>
            <a:off x="180000" y="360000"/>
            <a:ext cx="7777163" cy="504577"/>
          </a:xfrm>
          <a:prstGeom prst="rect">
            <a:avLst/>
          </a:prstGeom>
        </p:spPr>
        <p:txBody>
          <a:bodyPr/>
          <a:lstStyle>
            <a:lvl1pPr marL="0" indent="0">
              <a:buFontTx/>
              <a:buNone/>
              <a:defRPr sz="2400" b="1" baseline="0">
                <a:solidFill>
                  <a:schemeClr val="accent1"/>
                </a:solidFill>
              </a:defRPr>
            </a:lvl1pPr>
          </a:lstStyle>
          <a:p>
            <a:pPr lvl="0"/>
            <a:r>
              <a:rPr lang="en-US" dirty="0" smtClean="0"/>
              <a:t>Slide Title</a:t>
            </a:r>
            <a:endParaRPr lang="en-GB" dirty="0"/>
          </a:p>
        </p:txBody>
      </p:sp>
      <p:sp>
        <p:nvSpPr>
          <p:cNvPr id="6" name="Text Placeholder 5"/>
          <p:cNvSpPr>
            <a:spLocks noGrp="1"/>
          </p:cNvSpPr>
          <p:nvPr>
            <p:ph type="body" sz="quarter" idx="12" hasCustomPrompt="1"/>
          </p:nvPr>
        </p:nvSpPr>
        <p:spPr>
          <a:xfrm>
            <a:off x="540000" y="7020000"/>
            <a:ext cx="8245092" cy="361031"/>
          </a:xfrm>
          <a:prstGeom prst="rect">
            <a:avLst/>
          </a:prstGeom>
        </p:spPr>
        <p:txBody>
          <a:bodyPr/>
          <a:lstStyle>
            <a:lvl1pPr marL="0" indent="0">
              <a:buNone/>
              <a:defRPr sz="1600" b="0"/>
            </a:lvl1pPr>
          </a:lstStyle>
          <a:p>
            <a:pPr lvl="0"/>
            <a:r>
              <a:rPr lang="en-GB" sz="1600" dirty="0" smtClean="0"/>
              <a:t>Presentation Name (Black) &gt; Slide Title (Blue)</a:t>
            </a:r>
            <a:endParaRPr lang="en-GB" dirty="0"/>
          </a:p>
        </p:txBody>
      </p:sp>
    </p:spTree>
    <p:extLst>
      <p:ext uri="{BB962C8B-B14F-4D97-AF65-F5344CB8AC3E}">
        <p14:creationId xmlns:p14="http://schemas.microsoft.com/office/powerpoint/2010/main" val="42885639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 Slide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80000" y="6889911"/>
            <a:ext cx="621854" cy="635136"/>
          </a:xfrm>
          <a:prstGeom prst="rect">
            <a:avLst/>
          </a:prstGeom>
        </p:spPr>
        <p:txBody>
          <a:bodyPr/>
          <a:lstStyle/>
          <a:p>
            <a:fld id="{45B552F8-2929-4E8C-A90B-66E327AC57F0}" type="slidenum">
              <a:rPr lang="en-GB" smtClean="0"/>
              <a:pPr/>
              <a:t>‹#›</a:t>
            </a:fld>
            <a:endParaRPr lang="en-GB" dirty="0"/>
          </a:p>
        </p:txBody>
      </p:sp>
      <p:sp>
        <p:nvSpPr>
          <p:cNvPr id="4" name="Text Placeholder 5"/>
          <p:cNvSpPr>
            <a:spLocks noGrp="1"/>
          </p:cNvSpPr>
          <p:nvPr>
            <p:ph type="body" sz="quarter" idx="11" hasCustomPrompt="1"/>
          </p:nvPr>
        </p:nvSpPr>
        <p:spPr>
          <a:xfrm>
            <a:off x="180000" y="360000"/>
            <a:ext cx="7777163" cy="504577"/>
          </a:xfrm>
          <a:prstGeom prst="rect">
            <a:avLst/>
          </a:prstGeom>
        </p:spPr>
        <p:txBody>
          <a:bodyPr/>
          <a:lstStyle>
            <a:lvl1pPr marL="0" indent="0">
              <a:buFontTx/>
              <a:buNone/>
              <a:defRPr sz="2400" b="1" baseline="0">
                <a:solidFill>
                  <a:schemeClr val="accent1"/>
                </a:solidFill>
              </a:defRPr>
            </a:lvl1pPr>
          </a:lstStyle>
          <a:p>
            <a:pPr lvl="0"/>
            <a:r>
              <a:rPr lang="en-US" dirty="0" smtClean="0"/>
              <a:t>Slide Title</a:t>
            </a:r>
            <a:endParaRPr lang="en-GB" dirty="0"/>
          </a:p>
        </p:txBody>
      </p:sp>
      <p:sp>
        <p:nvSpPr>
          <p:cNvPr id="6" name="Text Placeholder 5"/>
          <p:cNvSpPr>
            <a:spLocks noGrp="1"/>
          </p:cNvSpPr>
          <p:nvPr>
            <p:ph type="body" sz="quarter" idx="12" hasCustomPrompt="1"/>
          </p:nvPr>
        </p:nvSpPr>
        <p:spPr>
          <a:xfrm>
            <a:off x="540000" y="7020000"/>
            <a:ext cx="8245092" cy="361031"/>
          </a:xfrm>
          <a:prstGeom prst="rect">
            <a:avLst/>
          </a:prstGeom>
        </p:spPr>
        <p:txBody>
          <a:bodyPr/>
          <a:lstStyle>
            <a:lvl1pPr marL="0" indent="0">
              <a:buNone/>
              <a:defRPr sz="1600" b="0"/>
            </a:lvl1pPr>
          </a:lstStyle>
          <a:p>
            <a:pPr lvl="0"/>
            <a:r>
              <a:rPr lang="en-GB" sz="1600" dirty="0" smtClean="0"/>
              <a:t>Presentation Name (Black) &gt; Slide Title (Blue)</a:t>
            </a:r>
            <a:endParaRPr lang="en-GB" dirty="0"/>
          </a:p>
        </p:txBody>
      </p:sp>
    </p:spTree>
    <p:extLst>
      <p:ext uri="{BB962C8B-B14F-4D97-AF65-F5344CB8AC3E}">
        <p14:creationId xmlns:p14="http://schemas.microsoft.com/office/powerpoint/2010/main" val="7695348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80000" y="6876975"/>
            <a:ext cx="621854" cy="635136"/>
          </a:xfrm>
          <a:prstGeom prst="rect">
            <a:avLst/>
          </a:prstGeom>
        </p:spPr>
        <p:txBody>
          <a:bodyPr/>
          <a:lstStyle/>
          <a:p>
            <a:fld id="{45B552F8-2929-4E8C-A90B-66E327AC57F0}" type="slidenum">
              <a:rPr lang="en-GB" smtClean="0"/>
              <a:pPr/>
              <a:t>‹#›</a:t>
            </a:fld>
            <a:endParaRPr lang="en-GB" dirty="0"/>
          </a:p>
        </p:txBody>
      </p:sp>
      <p:sp>
        <p:nvSpPr>
          <p:cNvPr id="6" name="Text Placeholder 5"/>
          <p:cNvSpPr>
            <a:spLocks noGrp="1"/>
          </p:cNvSpPr>
          <p:nvPr>
            <p:ph type="body" sz="quarter" idx="11" hasCustomPrompt="1"/>
          </p:nvPr>
        </p:nvSpPr>
        <p:spPr>
          <a:xfrm>
            <a:off x="180000" y="360000"/>
            <a:ext cx="7777163" cy="504577"/>
          </a:xfrm>
          <a:prstGeom prst="rect">
            <a:avLst/>
          </a:prstGeom>
        </p:spPr>
        <p:txBody>
          <a:bodyPr/>
          <a:lstStyle>
            <a:lvl1pPr marL="0" indent="0">
              <a:buFontTx/>
              <a:buNone/>
              <a:defRPr sz="2400" b="1" baseline="0">
                <a:solidFill>
                  <a:schemeClr val="accent1"/>
                </a:solidFill>
              </a:defRPr>
            </a:lvl1pPr>
          </a:lstStyle>
          <a:p>
            <a:pPr lvl="0"/>
            <a:r>
              <a:rPr lang="en-US" dirty="0" smtClean="0"/>
              <a:t>Slide Title</a:t>
            </a:r>
            <a:endParaRPr lang="en-GB" dirty="0"/>
          </a:p>
        </p:txBody>
      </p:sp>
      <p:sp>
        <p:nvSpPr>
          <p:cNvPr id="7" name="Text Placeholder 5"/>
          <p:cNvSpPr>
            <a:spLocks noGrp="1"/>
          </p:cNvSpPr>
          <p:nvPr>
            <p:ph type="body" sz="quarter" idx="12" hasCustomPrompt="1"/>
          </p:nvPr>
        </p:nvSpPr>
        <p:spPr>
          <a:xfrm>
            <a:off x="540000" y="7020000"/>
            <a:ext cx="8245092" cy="361031"/>
          </a:xfrm>
          <a:prstGeom prst="rect">
            <a:avLst/>
          </a:prstGeom>
        </p:spPr>
        <p:txBody>
          <a:bodyPr/>
          <a:lstStyle>
            <a:lvl1pPr marL="0" indent="0">
              <a:buNone/>
              <a:defRPr sz="1600" b="0"/>
            </a:lvl1pPr>
          </a:lstStyle>
          <a:p>
            <a:pPr lvl="0"/>
            <a:r>
              <a:rPr lang="en-GB" sz="1600" dirty="0" smtClean="0"/>
              <a:t>Presentation Name (Black) &gt; Slide Title (Blue)</a:t>
            </a:r>
            <a:endParaRPr lang="en-GB" dirty="0"/>
          </a:p>
        </p:txBody>
      </p:sp>
    </p:spTree>
    <p:extLst>
      <p:ext uri="{BB962C8B-B14F-4D97-AF65-F5344CB8AC3E}">
        <p14:creationId xmlns:p14="http://schemas.microsoft.com/office/powerpoint/2010/main" val="20787590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Blank">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80000" y="6889911"/>
            <a:ext cx="621854" cy="635136"/>
          </a:xfrm>
          <a:prstGeom prst="rect">
            <a:avLst/>
          </a:prstGeom>
        </p:spPr>
        <p:txBody>
          <a:bodyPr/>
          <a:lstStyle/>
          <a:p>
            <a:fld id="{45B552F8-2929-4E8C-A90B-66E327AC57F0}" type="slidenum">
              <a:rPr lang="en-GB" smtClean="0"/>
              <a:pPr/>
              <a:t>‹#›</a:t>
            </a:fld>
            <a:endParaRPr lang="en-GB" dirty="0"/>
          </a:p>
        </p:txBody>
      </p:sp>
      <p:sp>
        <p:nvSpPr>
          <p:cNvPr id="6" name="Text Placeholder 5"/>
          <p:cNvSpPr>
            <a:spLocks noGrp="1"/>
          </p:cNvSpPr>
          <p:nvPr>
            <p:ph type="body" sz="quarter" idx="11" hasCustomPrompt="1"/>
          </p:nvPr>
        </p:nvSpPr>
        <p:spPr>
          <a:xfrm>
            <a:off x="180000" y="360000"/>
            <a:ext cx="7777163" cy="504577"/>
          </a:xfrm>
          <a:prstGeom prst="rect">
            <a:avLst/>
          </a:prstGeom>
        </p:spPr>
        <p:txBody>
          <a:bodyPr/>
          <a:lstStyle>
            <a:lvl1pPr marL="0" indent="0">
              <a:buFontTx/>
              <a:buNone/>
              <a:defRPr sz="2400" b="1" baseline="0">
                <a:solidFill>
                  <a:schemeClr val="accent1"/>
                </a:solidFill>
              </a:defRPr>
            </a:lvl1pPr>
          </a:lstStyle>
          <a:p>
            <a:pPr lvl="0"/>
            <a:r>
              <a:rPr lang="en-US" dirty="0" smtClean="0"/>
              <a:t>Slide Title</a:t>
            </a:r>
            <a:endParaRPr lang="en-GB" dirty="0"/>
          </a:p>
        </p:txBody>
      </p:sp>
      <p:sp>
        <p:nvSpPr>
          <p:cNvPr id="8" name="Text Placeholder 5"/>
          <p:cNvSpPr>
            <a:spLocks noGrp="1"/>
          </p:cNvSpPr>
          <p:nvPr>
            <p:ph type="body" sz="quarter" idx="12" hasCustomPrompt="1"/>
          </p:nvPr>
        </p:nvSpPr>
        <p:spPr>
          <a:xfrm>
            <a:off x="540000" y="7020000"/>
            <a:ext cx="8245092" cy="361031"/>
          </a:xfrm>
          <a:prstGeom prst="rect">
            <a:avLst/>
          </a:prstGeom>
        </p:spPr>
        <p:txBody>
          <a:bodyPr/>
          <a:lstStyle>
            <a:lvl1pPr marL="0" indent="0">
              <a:buNone/>
              <a:defRPr sz="1600" b="0"/>
            </a:lvl1pPr>
          </a:lstStyle>
          <a:p>
            <a:pPr lvl="0"/>
            <a:r>
              <a:rPr lang="en-GB" sz="1600" dirty="0" smtClean="0"/>
              <a:t>Presentation Name (Black) &gt; Slide Title (Blue)</a:t>
            </a:r>
            <a:endParaRPr lang="en-GB" dirty="0"/>
          </a:p>
        </p:txBody>
      </p:sp>
    </p:spTree>
    <p:extLst>
      <p:ext uri="{BB962C8B-B14F-4D97-AF65-F5344CB8AC3E}">
        <p14:creationId xmlns:p14="http://schemas.microsoft.com/office/powerpoint/2010/main" val="7811362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Slide - Blank">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80000" y="6889911"/>
            <a:ext cx="621854" cy="635136"/>
          </a:xfrm>
          <a:prstGeom prst="rect">
            <a:avLst/>
          </a:prstGeom>
        </p:spPr>
        <p:txBody>
          <a:bodyPr/>
          <a:lstStyle/>
          <a:p>
            <a:fld id="{45B552F8-2929-4E8C-A90B-66E327AC57F0}" type="slidenum">
              <a:rPr lang="en-GB" smtClean="0"/>
              <a:pPr/>
              <a:t>‹#›</a:t>
            </a:fld>
            <a:endParaRPr lang="en-GB" dirty="0"/>
          </a:p>
        </p:txBody>
      </p:sp>
      <p:sp>
        <p:nvSpPr>
          <p:cNvPr id="4" name="Text Placeholder 5"/>
          <p:cNvSpPr>
            <a:spLocks noGrp="1"/>
          </p:cNvSpPr>
          <p:nvPr>
            <p:ph type="body" sz="quarter" idx="11" hasCustomPrompt="1"/>
          </p:nvPr>
        </p:nvSpPr>
        <p:spPr>
          <a:xfrm>
            <a:off x="180000" y="360000"/>
            <a:ext cx="7777163" cy="504577"/>
          </a:xfrm>
          <a:prstGeom prst="rect">
            <a:avLst/>
          </a:prstGeom>
        </p:spPr>
        <p:txBody>
          <a:bodyPr/>
          <a:lstStyle>
            <a:lvl1pPr marL="0" indent="0">
              <a:buFontTx/>
              <a:buNone/>
              <a:defRPr sz="2400" b="1" baseline="0">
                <a:solidFill>
                  <a:schemeClr val="accent1"/>
                </a:solidFill>
              </a:defRPr>
            </a:lvl1pPr>
          </a:lstStyle>
          <a:p>
            <a:pPr lvl="0"/>
            <a:r>
              <a:rPr lang="en-US" dirty="0" smtClean="0"/>
              <a:t>Slide Title</a:t>
            </a:r>
            <a:endParaRPr lang="en-GB" dirty="0"/>
          </a:p>
        </p:txBody>
      </p:sp>
      <p:sp>
        <p:nvSpPr>
          <p:cNvPr id="6" name="Text Placeholder 5"/>
          <p:cNvSpPr>
            <a:spLocks noGrp="1"/>
          </p:cNvSpPr>
          <p:nvPr>
            <p:ph type="body" sz="quarter" idx="12" hasCustomPrompt="1"/>
          </p:nvPr>
        </p:nvSpPr>
        <p:spPr>
          <a:xfrm>
            <a:off x="540000" y="7020000"/>
            <a:ext cx="8245092" cy="361031"/>
          </a:xfrm>
          <a:prstGeom prst="rect">
            <a:avLst/>
          </a:prstGeom>
        </p:spPr>
        <p:txBody>
          <a:bodyPr/>
          <a:lstStyle>
            <a:lvl1pPr marL="0" indent="0">
              <a:buNone/>
              <a:defRPr sz="1600" b="0"/>
            </a:lvl1pPr>
          </a:lstStyle>
          <a:p>
            <a:pPr lvl="0"/>
            <a:r>
              <a:rPr lang="en-GB" sz="1600" dirty="0" smtClean="0"/>
              <a:t>Presentation Name (Black) &gt; Slide Title (Blue)</a:t>
            </a:r>
            <a:endParaRPr lang="en-GB" dirty="0"/>
          </a:p>
        </p:txBody>
      </p:sp>
    </p:spTree>
    <p:extLst>
      <p:ext uri="{BB962C8B-B14F-4D97-AF65-F5344CB8AC3E}">
        <p14:creationId xmlns:p14="http://schemas.microsoft.com/office/powerpoint/2010/main" val="12933513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 Slide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80000" y="6889911"/>
            <a:ext cx="621854" cy="635136"/>
          </a:xfrm>
          <a:prstGeom prst="rect">
            <a:avLst/>
          </a:prstGeom>
        </p:spPr>
        <p:txBody>
          <a:bodyPr/>
          <a:lstStyle/>
          <a:p>
            <a:fld id="{45B552F8-2929-4E8C-A90B-66E327AC57F0}" type="slidenum">
              <a:rPr lang="en-GB" smtClean="0"/>
              <a:pPr/>
              <a:t>‹#›</a:t>
            </a:fld>
            <a:endParaRPr lang="en-GB" dirty="0"/>
          </a:p>
        </p:txBody>
      </p:sp>
      <p:sp>
        <p:nvSpPr>
          <p:cNvPr id="4" name="Text Placeholder 5"/>
          <p:cNvSpPr>
            <a:spLocks noGrp="1"/>
          </p:cNvSpPr>
          <p:nvPr>
            <p:ph type="body" sz="quarter" idx="11" hasCustomPrompt="1"/>
          </p:nvPr>
        </p:nvSpPr>
        <p:spPr>
          <a:xfrm>
            <a:off x="180000" y="360000"/>
            <a:ext cx="7777163" cy="504577"/>
          </a:xfrm>
          <a:prstGeom prst="rect">
            <a:avLst/>
          </a:prstGeom>
        </p:spPr>
        <p:txBody>
          <a:bodyPr/>
          <a:lstStyle>
            <a:lvl1pPr marL="0" indent="0">
              <a:buFontTx/>
              <a:buNone/>
              <a:defRPr sz="2400" b="1" baseline="0">
                <a:solidFill>
                  <a:schemeClr val="accent1"/>
                </a:solidFill>
              </a:defRPr>
            </a:lvl1pPr>
          </a:lstStyle>
          <a:p>
            <a:pPr lvl="0"/>
            <a:r>
              <a:rPr lang="en-US" dirty="0" smtClean="0"/>
              <a:t>Slide Title</a:t>
            </a:r>
            <a:endParaRPr lang="en-GB" dirty="0"/>
          </a:p>
        </p:txBody>
      </p:sp>
      <p:sp>
        <p:nvSpPr>
          <p:cNvPr id="6" name="Text Placeholder 5"/>
          <p:cNvSpPr>
            <a:spLocks noGrp="1"/>
          </p:cNvSpPr>
          <p:nvPr>
            <p:ph type="body" sz="quarter" idx="12" hasCustomPrompt="1"/>
          </p:nvPr>
        </p:nvSpPr>
        <p:spPr>
          <a:xfrm>
            <a:off x="540000" y="7020000"/>
            <a:ext cx="8245092" cy="361031"/>
          </a:xfrm>
          <a:prstGeom prst="rect">
            <a:avLst/>
          </a:prstGeom>
        </p:spPr>
        <p:txBody>
          <a:bodyPr/>
          <a:lstStyle>
            <a:lvl1pPr marL="0" indent="0">
              <a:buNone/>
              <a:defRPr sz="1600" b="0"/>
            </a:lvl1pPr>
          </a:lstStyle>
          <a:p>
            <a:pPr lvl="0"/>
            <a:r>
              <a:rPr lang="en-GB" sz="1600" dirty="0" smtClean="0"/>
              <a:t>Presentation Name (Black) &gt; Slide Title (Blue)</a:t>
            </a:r>
            <a:endParaRPr lang="en-GB" dirty="0"/>
          </a:p>
        </p:txBody>
      </p:sp>
    </p:spTree>
    <p:extLst>
      <p:ext uri="{BB962C8B-B14F-4D97-AF65-F5344CB8AC3E}">
        <p14:creationId xmlns:p14="http://schemas.microsoft.com/office/powerpoint/2010/main" val="10750340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ontent Slide - Blank">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0" y="2628503"/>
            <a:ext cx="10693400" cy="230425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0" hasCustomPrompt="1"/>
          </p:nvPr>
        </p:nvSpPr>
        <p:spPr>
          <a:xfrm>
            <a:off x="2105670" y="3060551"/>
            <a:ext cx="1440830" cy="1439862"/>
          </a:xfrm>
          <a:prstGeom prst="rect">
            <a:avLst/>
          </a:prstGeom>
        </p:spPr>
        <p:txBody>
          <a:bodyPr/>
          <a:lstStyle>
            <a:lvl1pPr marL="0" indent="0">
              <a:buFontTx/>
              <a:buNone/>
              <a:defRPr sz="8800"/>
            </a:lvl1pPr>
          </a:lstStyle>
          <a:p>
            <a:pPr lvl="0"/>
            <a:r>
              <a:rPr lang="en-US" dirty="0" smtClean="0"/>
              <a:t>01</a:t>
            </a:r>
            <a:endParaRPr lang="en-GB" dirty="0"/>
          </a:p>
        </p:txBody>
      </p:sp>
      <p:sp>
        <p:nvSpPr>
          <p:cNvPr id="13" name="Text Placeholder 12"/>
          <p:cNvSpPr>
            <a:spLocks noGrp="1"/>
          </p:cNvSpPr>
          <p:nvPr>
            <p:ph type="body" sz="quarter" idx="11" hasCustomPrompt="1"/>
          </p:nvPr>
        </p:nvSpPr>
        <p:spPr>
          <a:xfrm>
            <a:off x="3545780" y="3204567"/>
            <a:ext cx="6121400" cy="576064"/>
          </a:xfrm>
          <a:prstGeom prst="rect">
            <a:avLst/>
          </a:prstGeom>
        </p:spPr>
        <p:txBody>
          <a:bodyPr/>
          <a:lstStyle>
            <a:lvl1pPr marL="0" indent="0">
              <a:buFontTx/>
              <a:buNone/>
              <a:defRPr sz="3200" baseline="0"/>
            </a:lvl1pPr>
          </a:lstStyle>
          <a:p>
            <a:pPr lvl="0"/>
            <a:r>
              <a:rPr lang="en-US" dirty="0" smtClean="0"/>
              <a:t>Content Divider Page</a:t>
            </a:r>
            <a:endParaRPr lang="en-GB" dirty="0"/>
          </a:p>
        </p:txBody>
      </p:sp>
      <p:sp>
        <p:nvSpPr>
          <p:cNvPr id="14" name="Text Placeholder 12"/>
          <p:cNvSpPr>
            <a:spLocks noGrp="1"/>
          </p:cNvSpPr>
          <p:nvPr>
            <p:ph type="body" sz="quarter" idx="12" hasCustomPrompt="1"/>
          </p:nvPr>
        </p:nvSpPr>
        <p:spPr>
          <a:xfrm>
            <a:off x="3545780" y="3780630"/>
            <a:ext cx="6121400" cy="576064"/>
          </a:xfrm>
          <a:prstGeom prst="rect">
            <a:avLst/>
          </a:prstGeom>
        </p:spPr>
        <p:txBody>
          <a:bodyPr/>
          <a:lstStyle>
            <a:lvl1pPr marL="0" indent="0">
              <a:buFontTx/>
              <a:buNone/>
              <a:defRPr sz="2800" baseline="0">
                <a:solidFill>
                  <a:schemeClr val="bg2"/>
                </a:solidFill>
              </a:defRPr>
            </a:lvl1pPr>
          </a:lstStyle>
          <a:p>
            <a:pPr lvl="0"/>
            <a:r>
              <a:rPr lang="en-US" dirty="0" smtClean="0"/>
              <a:t>Subheading</a:t>
            </a:r>
            <a:endParaRPr lang="en-GB" dirty="0"/>
          </a:p>
        </p:txBody>
      </p:sp>
    </p:spTree>
    <p:extLst>
      <p:ext uri="{BB962C8B-B14F-4D97-AF65-F5344CB8AC3E}">
        <p14:creationId xmlns:p14="http://schemas.microsoft.com/office/powerpoint/2010/main" val="18634216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019108" y="7020000"/>
            <a:ext cx="1296144" cy="32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4"/>
          </p:nvPr>
        </p:nvSpPr>
        <p:spPr>
          <a:xfrm>
            <a:off x="180000" y="6876975"/>
            <a:ext cx="621854" cy="635136"/>
          </a:xfrm>
          <a:prstGeom prst="rect">
            <a:avLst/>
          </a:prstGeom>
        </p:spPr>
        <p:txBody>
          <a:bodyPr anchor="ctr"/>
          <a:lstStyle>
            <a:lvl1pPr>
              <a:defRPr sz="1600" b="1">
                <a:solidFill>
                  <a:schemeClr val="accent1"/>
                </a:solidFill>
              </a:defRPr>
            </a:lvl1pPr>
          </a:lstStyle>
          <a:p>
            <a:fld id="{45B552F8-2929-4E8C-A90B-66E327AC57F0}" type="slidenum">
              <a:rPr lang="en-GB" smtClean="0"/>
              <a:pPr/>
              <a:t>‹#›</a:t>
            </a:fld>
            <a:endParaRPr lang="en-GB" dirty="0"/>
          </a:p>
        </p:txBody>
      </p:sp>
    </p:spTree>
    <p:extLst>
      <p:ext uri="{BB962C8B-B14F-4D97-AF65-F5344CB8AC3E}">
        <p14:creationId xmlns:p14="http://schemas.microsoft.com/office/powerpoint/2010/main" val="12435565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9" r:id="rId4"/>
  </p:sldLayoutIdLst>
  <p:timing>
    <p:tnLst>
      <p:par>
        <p:cTn id="1" dur="indefinite" restart="never" nodeType="tmRoot"/>
      </p:par>
    </p:tnLst>
  </p:timing>
  <p:hf hdr="0" ftr="0" dt="0"/>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019108" y="7020000"/>
            <a:ext cx="1296144" cy="32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4"/>
          </p:nvPr>
        </p:nvSpPr>
        <p:spPr>
          <a:xfrm>
            <a:off x="180000" y="6876975"/>
            <a:ext cx="621854" cy="635136"/>
          </a:xfrm>
          <a:prstGeom prst="rect">
            <a:avLst/>
          </a:prstGeom>
        </p:spPr>
        <p:txBody>
          <a:bodyPr anchor="ctr"/>
          <a:lstStyle>
            <a:lvl1pPr>
              <a:defRPr sz="1600" b="1">
                <a:solidFill>
                  <a:schemeClr val="accent1"/>
                </a:solidFill>
              </a:defRPr>
            </a:lvl1pPr>
          </a:lstStyle>
          <a:p>
            <a:fld id="{45B552F8-2929-4E8C-A90B-66E327AC57F0}" type="slidenum">
              <a:rPr lang="en-GB" smtClean="0"/>
              <a:pPr/>
              <a:t>‹#›</a:t>
            </a:fld>
            <a:endParaRPr lang="en-GB" dirty="0"/>
          </a:p>
        </p:txBody>
      </p:sp>
    </p:spTree>
    <p:extLst>
      <p:ext uri="{BB962C8B-B14F-4D97-AF65-F5344CB8AC3E}">
        <p14:creationId xmlns:p14="http://schemas.microsoft.com/office/powerpoint/2010/main" val="15591052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3" r:id="rId5"/>
  </p:sldLayoutIdLst>
  <p:timing>
    <p:tnLst>
      <p:par>
        <p:cTn id="1" dur="indefinite" restart="never" nodeType="tmRoot"/>
      </p:par>
    </p:tnLst>
  </p:timing>
  <p:hf hdr="0" ftr="0" dt="0"/>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019108" y="7020000"/>
            <a:ext cx="1296144" cy="32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4"/>
          </p:nvPr>
        </p:nvSpPr>
        <p:spPr>
          <a:xfrm>
            <a:off x="180000" y="6876975"/>
            <a:ext cx="621854" cy="635136"/>
          </a:xfrm>
          <a:prstGeom prst="rect">
            <a:avLst/>
          </a:prstGeom>
        </p:spPr>
        <p:txBody>
          <a:bodyPr anchor="ctr"/>
          <a:lstStyle>
            <a:lvl1pPr>
              <a:defRPr sz="1600" b="1">
                <a:solidFill>
                  <a:schemeClr val="accent1"/>
                </a:solidFill>
              </a:defRPr>
            </a:lvl1pPr>
          </a:lstStyle>
          <a:p>
            <a:fld id="{45B552F8-2929-4E8C-A90B-66E327AC57F0}" type="slidenum">
              <a:rPr lang="en-GB" smtClean="0"/>
              <a:pPr/>
              <a:t>‹#›</a:t>
            </a:fld>
            <a:endParaRPr lang="en-GB" dirty="0"/>
          </a:p>
        </p:txBody>
      </p:sp>
    </p:spTree>
    <p:extLst>
      <p:ext uri="{BB962C8B-B14F-4D97-AF65-F5344CB8AC3E}">
        <p14:creationId xmlns:p14="http://schemas.microsoft.com/office/powerpoint/2010/main" val="18504130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84" r:id="rId5"/>
  </p:sldLayoutIdLst>
  <p:timing>
    <p:tnLst>
      <p:par>
        <p:cTn id="1" dur="indefinite" restart="never" nodeType="tmRoot"/>
      </p:par>
    </p:tnLst>
  </p:timing>
  <p:hf hdr="0" ftr="0" dt="0"/>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019108" y="7020000"/>
            <a:ext cx="1296144" cy="32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947896"/>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hdr="0" ftr="0" dt="0"/>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019108" y="7020000"/>
            <a:ext cx="1296144" cy="32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453983"/>
      </p:ext>
    </p:extLst>
  </p:cSld>
  <p:clrMap bg1="lt1" tx1="dk1" bg2="lt2" tx2="dk2" accent1="accent1" accent2="accent2" accent3="accent3" accent4="accent4" accent5="accent5" accent6="accent6" hlink="hlink" folHlink="folHlink"/>
  <p:sldLayoutIdLst>
    <p:sldLayoutId id="2147483681" r:id="rId1"/>
    <p:sldLayoutId id="2147483682" r:id="rId2"/>
  </p:sldLayoutIdLst>
  <p:timing>
    <p:tnLst>
      <p:par>
        <p:cTn id="1" dur="indefinite" restart="never" nodeType="tmRoot"/>
      </p:par>
    </p:tnLst>
  </p:timing>
  <p:hf hdr="0" ftr="0" dt="0"/>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mailto:tim.williams@onalytica.com"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IFA 2013</a:t>
            </a:r>
            <a:endParaRPr lang="en-GB" dirty="0"/>
          </a:p>
        </p:txBody>
      </p:sp>
      <p:sp>
        <p:nvSpPr>
          <p:cNvPr id="4" name="Text Placeholder 3"/>
          <p:cNvSpPr>
            <a:spLocks noGrp="1"/>
          </p:cNvSpPr>
          <p:nvPr>
            <p:ph type="body" sz="quarter" idx="12"/>
          </p:nvPr>
        </p:nvSpPr>
        <p:spPr>
          <a:xfrm>
            <a:off x="360000" y="3492599"/>
            <a:ext cx="7705104" cy="914400"/>
          </a:xfrm>
        </p:spPr>
        <p:txBody>
          <a:bodyPr/>
          <a:lstStyle/>
          <a:p>
            <a:r>
              <a:rPr lang="en-GB" dirty="0" smtClean="0"/>
              <a:t>Event Analysis</a:t>
            </a:r>
            <a:endParaRPr lang="en-GB" dirty="0"/>
          </a:p>
        </p:txBody>
      </p:sp>
      <p:sp>
        <p:nvSpPr>
          <p:cNvPr id="5" name="Text Placeholder 4"/>
          <p:cNvSpPr>
            <a:spLocks noGrp="1"/>
          </p:cNvSpPr>
          <p:nvPr>
            <p:ph type="body" sz="quarter" idx="13"/>
          </p:nvPr>
        </p:nvSpPr>
        <p:spPr/>
        <p:txBody>
          <a:bodyPr/>
          <a:lstStyle/>
          <a:p>
            <a:r>
              <a:rPr lang="en-GB" dirty="0" smtClean="0"/>
              <a:t>01 Aug 2013 – 11 Sept 2013</a:t>
            </a:r>
            <a:endParaRPr lang="en-GB" dirty="0"/>
          </a:p>
        </p:txBody>
      </p:sp>
      <p:pic>
        <p:nvPicPr>
          <p:cNvPr id="1026" name="Picture 2" descr="E:\UserData\SHARED\IFA20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836" y="468263"/>
            <a:ext cx="3816423" cy="153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94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5B552F8-2929-4E8C-A90B-66E327AC57F0}" type="slidenum">
              <a:rPr lang="en-GB" smtClean="0"/>
              <a:pPr/>
              <a:t>10</a:t>
            </a:fld>
            <a:endParaRPr lang="en-GB" dirty="0"/>
          </a:p>
        </p:txBody>
      </p:sp>
      <p:sp>
        <p:nvSpPr>
          <p:cNvPr id="6" name="Text Placeholder 5"/>
          <p:cNvSpPr>
            <a:spLocks noGrp="1"/>
          </p:cNvSpPr>
          <p:nvPr>
            <p:ph type="body" sz="quarter" idx="12"/>
          </p:nvPr>
        </p:nvSpPr>
        <p:spPr/>
        <p:txBody>
          <a:bodyPr/>
          <a:lstStyle/>
          <a:p>
            <a:r>
              <a:rPr lang="en-GB" dirty="0"/>
              <a:t>IFA 2013 &gt; </a:t>
            </a:r>
            <a:r>
              <a:rPr lang="en-GB" b="1" dirty="0">
                <a:solidFill>
                  <a:srgbClr val="4F81BD"/>
                </a:solidFill>
              </a:rPr>
              <a:t>Top </a:t>
            </a:r>
            <a:r>
              <a:rPr lang="en-GB" b="1" dirty="0" smtClean="0">
                <a:solidFill>
                  <a:srgbClr val="4F81BD"/>
                </a:solidFill>
              </a:rPr>
              <a:t>10 Tablets</a:t>
            </a:r>
            <a:endParaRPr lang="en-GB" b="1" dirty="0">
              <a:solidFill>
                <a:srgbClr val="4F81BD"/>
              </a:solidFill>
            </a:endParaRPr>
          </a:p>
          <a:p>
            <a:endParaRPr lang="en-GB" dirty="0"/>
          </a:p>
          <a:p>
            <a:endParaRPr lang="en-GB" dirty="0"/>
          </a:p>
          <a:p>
            <a:endParaRPr lang="en-GB" dirty="0"/>
          </a:p>
          <a:p>
            <a:endParaRPr lang="en-GB" dirty="0"/>
          </a:p>
        </p:txBody>
      </p:sp>
      <p:sp>
        <p:nvSpPr>
          <p:cNvPr id="5" name="Text Placeholder 4"/>
          <p:cNvSpPr>
            <a:spLocks noGrp="1"/>
          </p:cNvSpPr>
          <p:nvPr>
            <p:ph type="body" sz="quarter" idx="11"/>
          </p:nvPr>
        </p:nvSpPr>
        <p:spPr>
          <a:xfrm>
            <a:off x="234132" y="360000"/>
            <a:ext cx="8712968" cy="1260391"/>
          </a:xfrm>
        </p:spPr>
        <p:txBody>
          <a:bodyPr/>
          <a:lstStyle/>
          <a:p>
            <a:r>
              <a:rPr lang="en-GB" dirty="0" smtClean="0">
                <a:solidFill>
                  <a:srgbClr val="4F81BD"/>
                </a:solidFill>
              </a:rPr>
              <a:t>Tablets</a:t>
            </a:r>
            <a:r>
              <a:rPr lang="en-GB" dirty="0" smtClean="0">
                <a:solidFill>
                  <a:srgbClr val="000028"/>
                </a:solidFill>
              </a:rPr>
              <a:t>: LG’s G Pad made a big splash, while Samsung claimed top spot with the launch of the Note 10.1 2014</a:t>
            </a:r>
            <a:endParaRPr lang="en-GB" dirty="0">
              <a:solidFill>
                <a:srgbClr val="000028"/>
              </a:solidFill>
            </a:endParaRPr>
          </a:p>
        </p:txBody>
      </p:sp>
      <p:sp>
        <p:nvSpPr>
          <p:cNvPr id="9" name="TextBox 8"/>
          <p:cNvSpPr txBox="1"/>
          <p:nvPr/>
        </p:nvSpPr>
        <p:spPr>
          <a:xfrm>
            <a:off x="5922764" y="2124447"/>
            <a:ext cx="184731" cy="400110"/>
          </a:xfrm>
          <a:prstGeom prst="rect">
            <a:avLst/>
          </a:prstGeom>
          <a:noFill/>
        </p:spPr>
        <p:txBody>
          <a:bodyPr wrap="none" rtlCol="0">
            <a:spAutoFit/>
          </a:bodyPr>
          <a:lstStyle/>
          <a:p>
            <a:endParaRPr lang="en-GB" dirty="0">
              <a:latin typeface="Arial" pitchFamily="34" charset="0"/>
              <a:cs typeface="Arial" pitchFamily="34" charset="0"/>
            </a:endParaRPr>
          </a:p>
        </p:txBody>
      </p:sp>
      <p:sp>
        <p:nvSpPr>
          <p:cNvPr id="3" name="TextBox 2"/>
          <p:cNvSpPr txBox="1"/>
          <p:nvPr/>
        </p:nvSpPr>
        <p:spPr>
          <a:xfrm>
            <a:off x="234132" y="4932759"/>
            <a:ext cx="10062485" cy="1569660"/>
          </a:xfrm>
          <a:prstGeom prst="rect">
            <a:avLst/>
          </a:prstGeom>
          <a:noFill/>
        </p:spPr>
        <p:txBody>
          <a:bodyPr wrap="square" numCol="2" spcCol="360000" rtlCol="0">
            <a:spAutoFit/>
          </a:bodyPr>
          <a:lstStyle/>
          <a:p>
            <a:pPr>
              <a:buSzPct val="75000"/>
            </a:pPr>
            <a:r>
              <a:rPr lang="en-GB" sz="1600" b="1" dirty="0" smtClean="0"/>
              <a:t>Samsung Note 10.1 (2014) </a:t>
            </a:r>
            <a:r>
              <a:rPr lang="en-GB" sz="1600" dirty="0" smtClean="0"/>
              <a:t>seen as a “compelling” product, although there was some negative sentiment regarding its “</a:t>
            </a:r>
            <a:r>
              <a:rPr lang="en-GB" sz="1600" dirty="0" err="1" smtClean="0"/>
              <a:t>plasticky</a:t>
            </a:r>
            <a:r>
              <a:rPr lang="en-GB" sz="1600" dirty="0" smtClean="0"/>
              <a:t>” features and aesthetic. Positive sentiment came from the product’s S Pen and multitasking features.</a:t>
            </a:r>
          </a:p>
          <a:p>
            <a:pPr>
              <a:buSzPct val="75000"/>
            </a:pPr>
            <a:endParaRPr lang="en-GB" sz="1600" dirty="0"/>
          </a:p>
          <a:p>
            <a:pPr>
              <a:buSzPct val="75000"/>
            </a:pPr>
            <a:r>
              <a:rPr lang="en-GB" sz="1600" dirty="0" smtClean="0"/>
              <a:t>The LG G Pad 8.3 came a close second in terms of attention, with its design, specifications and weight all seen as positive features. However, The Verge regarded the product as “a not yet compelling purchase”, due primarily to its app ecosystem.</a:t>
            </a:r>
            <a:endParaRPr lang="en-GB" sz="1600" dirty="0"/>
          </a:p>
        </p:txBody>
      </p:sp>
      <p:pic>
        <p:nvPicPr>
          <p:cNvPr id="10" name="Picture 2" descr="E:\UserData\SHARED\IFA20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3647" y="388454"/>
            <a:ext cx="1253611" cy="504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2685425009"/>
              </p:ext>
            </p:extLst>
          </p:nvPr>
        </p:nvGraphicFramePr>
        <p:xfrm>
          <a:off x="5562599" y="1258888"/>
          <a:ext cx="4968875" cy="3518660"/>
        </p:xfrm>
        <a:graphic>
          <a:graphicData uri="http://schemas.openxmlformats.org/drawingml/2006/table">
            <a:tbl>
              <a:tblPr firstRow="1" bandRow="1">
                <a:tableStyleId>{9DCAF9ED-07DC-4A11-8D7F-57B35C25682E}</a:tableStyleId>
              </a:tblPr>
              <a:tblGrid>
                <a:gridCol w="946453"/>
                <a:gridCol w="4022422"/>
              </a:tblGrid>
              <a:tr h="284400">
                <a:tc>
                  <a:txBody>
                    <a:bodyPr/>
                    <a:lstStyle/>
                    <a:p>
                      <a:pPr algn="ctr"/>
                      <a:r>
                        <a:rPr lang="en-GB" sz="1200" u="none" dirty="0" smtClean="0">
                          <a:effectLst/>
                          <a:latin typeface="+mn-lt"/>
                        </a:rPr>
                        <a:t>Rank </a:t>
                      </a:r>
                      <a:endParaRPr lang="en-GB" sz="1200" u="none" dirty="0">
                        <a:solidFill>
                          <a:schemeClr val="bg1"/>
                        </a:solidFill>
                        <a:effectLst/>
                        <a:latin typeface="+mn-lt"/>
                      </a:endParaRPr>
                    </a:p>
                  </a:txBody>
                  <a:tcPr marL="78191" marR="78191" marT="41468" marB="41468"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16FA6"/>
                    </a:solidFill>
                  </a:tcPr>
                </a:tc>
                <a:tc>
                  <a:txBody>
                    <a:bodyPr/>
                    <a:lstStyle/>
                    <a:p>
                      <a:pPr algn="ctr"/>
                      <a:r>
                        <a:rPr lang="en-GB" sz="1200" u="none" dirty="0" smtClean="0">
                          <a:effectLst/>
                          <a:latin typeface="+mn-lt"/>
                        </a:rPr>
                        <a:t>Tablet</a:t>
                      </a:r>
                      <a:endParaRPr lang="en-GB" sz="1200" u="none" dirty="0">
                        <a:solidFill>
                          <a:schemeClr val="bg1"/>
                        </a:solidFill>
                        <a:effectLst/>
                        <a:latin typeface="+mn-lt"/>
                      </a:endParaRPr>
                    </a:p>
                  </a:txBody>
                  <a:tcPr marL="78191" marR="78191" marT="41468" marB="41468" anchor="ct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16FA6"/>
                    </a:solidFill>
                  </a:tcPr>
                </a:tc>
              </a:tr>
              <a:tr h="323426">
                <a:tc>
                  <a:txBody>
                    <a:bodyPr/>
                    <a:lstStyle/>
                    <a:p>
                      <a:pPr algn="ctr" fontAlgn="b"/>
                      <a:r>
                        <a:rPr lang="en-GB" sz="1200" u="none" strike="noStrike" dirty="0" smtClean="0">
                          <a:effectLst/>
                          <a:latin typeface="+mn-lt"/>
                        </a:rPr>
                        <a:t>1</a:t>
                      </a:r>
                      <a:endParaRPr lang="en-GB" sz="1200" b="0" i="0" u="none" strike="noStrike" dirty="0">
                        <a:solidFill>
                          <a:schemeClr val="tx1"/>
                        </a:solidFill>
                        <a:effectLst/>
                        <a:latin typeface="+mn-lt"/>
                      </a:endParaRPr>
                    </a:p>
                  </a:txBody>
                  <a:tcPr marL="8145" marR="8145" marT="8639" marB="0" anchor="ctr">
                    <a:lnL w="12700" cmpd="sng">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Samsung</a:t>
                      </a:r>
                      <a:r>
                        <a:rPr lang="en-GB" sz="1200" b="0" i="0" u="none" strike="noStrike" baseline="0" dirty="0" smtClean="0">
                          <a:solidFill>
                            <a:schemeClr val="tx1"/>
                          </a:solidFill>
                          <a:effectLst/>
                          <a:latin typeface="+mn-lt"/>
                        </a:rPr>
                        <a:t> Note 10.1 2014</a:t>
                      </a:r>
                      <a:endParaRPr lang="en-GB" sz="1200" b="0" i="0" u="none" strike="noStrike" dirty="0">
                        <a:solidFill>
                          <a:schemeClr val="tx1"/>
                        </a:solidFill>
                        <a:effectLst/>
                        <a:latin typeface="+mn-lt"/>
                      </a:endParaRPr>
                    </a:p>
                  </a:txBody>
                  <a:tcPr marL="8145" marR="8145" marT="8639" marB="0" anchor="ctr">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23426">
                <a:tc>
                  <a:txBody>
                    <a:bodyPr/>
                    <a:lstStyle/>
                    <a:p>
                      <a:pPr algn="ctr" fontAlgn="b"/>
                      <a:r>
                        <a:rPr lang="en-GB" sz="1200" u="none" strike="noStrike" dirty="0" smtClean="0">
                          <a:effectLst/>
                          <a:latin typeface="+mn-lt"/>
                        </a:rPr>
                        <a:t>2</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200" dirty="0" smtClean="0">
                          <a:solidFill>
                            <a:schemeClr val="tx1"/>
                          </a:solidFill>
                        </a:rPr>
                        <a:t>LG G Pad 8.3</a:t>
                      </a: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323426">
                <a:tc>
                  <a:txBody>
                    <a:bodyPr/>
                    <a:lstStyle/>
                    <a:p>
                      <a:pPr algn="ctr" fontAlgn="b"/>
                      <a:r>
                        <a:rPr lang="en-GB" sz="1200" u="none" strike="noStrike" dirty="0" smtClean="0">
                          <a:effectLst/>
                          <a:latin typeface="+mn-lt"/>
                        </a:rPr>
                        <a:t>3</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Acer</a:t>
                      </a:r>
                      <a:r>
                        <a:rPr lang="en-GB" sz="1200" b="0" i="0" u="none" strike="noStrike" baseline="0" dirty="0" smtClean="0">
                          <a:solidFill>
                            <a:schemeClr val="tx1"/>
                          </a:solidFill>
                          <a:effectLst/>
                          <a:latin typeface="+mn-lt"/>
                        </a:rPr>
                        <a:t> </a:t>
                      </a:r>
                      <a:r>
                        <a:rPr lang="en-GB" sz="1200" b="0" i="0" u="none" strike="noStrike" baseline="0" dirty="0" err="1" smtClean="0">
                          <a:solidFill>
                            <a:schemeClr val="tx1"/>
                          </a:solidFill>
                          <a:effectLst/>
                          <a:latin typeface="+mn-lt"/>
                        </a:rPr>
                        <a:t>Iconia</a:t>
                      </a:r>
                      <a:r>
                        <a:rPr lang="en-GB" sz="1200" b="0" i="0" u="none" strike="noStrike" baseline="0" dirty="0" smtClean="0">
                          <a:solidFill>
                            <a:schemeClr val="tx1"/>
                          </a:solidFill>
                          <a:effectLst/>
                          <a:latin typeface="+mn-lt"/>
                        </a:rPr>
                        <a:t> A3</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323426">
                <a:tc>
                  <a:txBody>
                    <a:bodyPr/>
                    <a:lstStyle/>
                    <a:p>
                      <a:pPr algn="ctr" fontAlgn="b"/>
                      <a:r>
                        <a:rPr lang="en-GB" sz="1200" u="none" strike="noStrike" dirty="0" smtClean="0">
                          <a:effectLst/>
                          <a:latin typeface="+mn-lt"/>
                        </a:rPr>
                        <a:t>4</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Lenovo</a:t>
                      </a:r>
                      <a:r>
                        <a:rPr lang="en-GB" sz="1200" b="0" i="0" u="none" strike="noStrike" baseline="0" dirty="0" smtClean="0">
                          <a:solidFill>
                            <a:schemeClr val="tx1"/>
                          </a:solidFill>
                          <a:effectLst/>
                          <a:latin typeface="+mn-lt"/>
                        </a:rPr>
                        <a:t> </a:t>
                      </a:r>
                      <a:r>
                        <a:rPr lang="en-GB" sz="1200" b="0" i="0" u="none" strike="noStrike" baseline="0" dirty="0" err="1" smtClean="0">
                          <a:solidFill>
                            <a:schemeClr val="tx1"/>
                          </a:solidFill>
                          <a:effectLst/>
                          <a:latin typeface="+mn-lt"/>
                        </a:rPr>
                        <a:t>IdeaTab</a:t>
                      </a:r>
                      <a:r>
                        <a:rPr lang="en-GB" sz="1200" b="0" i="0" u="none" strike="noStrike" baseline="0" dirty="0" smtClean="0">
                          <a:solidFill>
                            <a:schemeClr val="tx1"/>
                          </a:solidFill>
                          <a:effectLst/>
                          <a:latin typeface="+mn-lt"/>
                        </a:rPr>
                        <a:t> S5000</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323426">
                <a:tc>
                  <a:txBody>
                    <a:bodyPr/>
                    <a:lstStyle/>
                    <a:p>
                      <a:pPr algn="ctr" fontAlgn="b"/>
                      <a:r>
                        <a:rPr lang="en-GB" sz="1200" u="none" strike="noStrike" dirty="0" smtClean="0">
                          <a:effectLst/>
                          <a:latin typeface="+mn-lt"/>
                        </a:rPr>
                        <a:t>5</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ASUS</a:t>
                      </a:r>
                      <a:r>
                        <a:rPr lang="en-GB" sz="1200" b="0" i="0" u="none" strike="noStrike" baseline="0" dirty="0" smtClean="0">
                          <a:solidFill>
                            <a:schemeClr val="tx1"/>
                          </a:solidFill>
                          <a:effectLst/>
                          <a:latin typeface="+mn-lt"/>
                        </a:rPr>
                        <a:t> </a:t>
                      </a:r>
                      <a:r>
                        <a:rPr lang="en-GB" sz="1200" b="0" i="0" u="none" strike="noStrike" baseline="0" dirty="0" err="1" smtClean="0">
                          <a:solidFill>
                            <a:schemeClr val="tx1"/>
                          </a:solidFill>
                          <a:effectLst/>
                          <a:latin typeface="+mn-lt"/>
                        </a:rPr>
                        <a:t>Fonepad</a:t>
                      </a:r>
                      <a:r>
                        <a:rPr lang="en-GB" sz="1200" b="0" i="0" u="none" strike="noStrike" baseline="0" dirty="0" smtClean="0">
                          <a:solidFill>
                            <a:schemeClr val="tx1"/>
                          </a:solidFill>
                          <a:effectLst/>
                          <a:latin typeface="+mn-lt"/>
                        </a:rPr>
                        <a:t> 7</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323426">
                <a:tc>
                  <a:txBody>
                    <a:bodyPr/>
                    <a:lstStyle/>
                    <a:p>
                      <a:pPr algn="ctr" fontAlgn="b"/>
                      <a:r>
                        <a:rPr lang="en-GB" sz="1200" u="none" strike="noStrike" dirty="0" smtClean="0">
                          <a:effectLst/>
                          <a:latin typeface="+mn-lt"/>
                        </a:rPr>
                        <a:t>6</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ASUS</a:t>
                      </a:r>
                      <a:r>
                        <a:rPr lang="en-GB" sz="1200" b="0" i="0" u="none" strike="noStrike" baseline="0" dirty="0" smtClean="0">
                          <a:solidFill>
                            <a:schemeClr val="tx1"/>
                          </a:solidFill>
                          <a:effectLst/>
                          <a:latin typeface="+mn-lt"/>
                        </a:rPr>
                        <a:t> </a:t>
                      </a:r>
                      <a:r>
                        <a:rPr lang="en-GB" sz="1200" b="0" i="0" u="none" strike="noStrike" baseline="0" dirty="0" err="1" smtClean="0">
                          <a:solidFill>
                            <a:schemeClr val="tx1"/>
                          </a:solidFill>
                          <a:effectLst/>
                          <a:latin typeface="+mn-lt"/>
                        </a:rPr>
                        <a:t>MeMo</a:t>
                      </a:r>
                      <a:r>
                        <a:rPr lang="en-GB" sz="1200" b="0" i="0" u="none" strike="noStrike" baseline="0" dirty="0" smtClean="0">
                          <a:solidFill>
                            <a:schemeClr val="tx1"/>
                          </a:solidFill>
                          <a:effectLst/>
                          <a:latin typeface="+mn-lt"/>
                        </a:rPr>
                        <a:t> Pad 8</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323426">
                <a:tc>
                  <a:txBody>
                    <a:bodyPr/>
                    <a:lstStyle/>
                    <a:p>
                      <a:pPr algn="ctr" fontAlgn="b"/>
                      <a:r>
                        <a:rPr lang="en-GB" sz="1200" u="none" strike="noStrike" dirty="0" smtClean="0">
                          <a:effectLst/>
                          <a:latin typeface="+mn-lt"/>
                        </a:rPr>
                        <a:t>7</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smtClean="0">
                          <a:solidFill>
                            <a:schemeClr val="tx1"/>
                          </a:solidFill>
                          <a:effectLst/>
                          <a:latin typeface="+mn-lt"/>
                        </a:rPr>
                        <a:t>ASUS</a:t>
                      </a:r>
                      <a:r>
                        <a:rPr lang="en-GB" sz="1200" b="0" i="0" u="none" strike="noStrike" baseline="0" dirty="0" smtClean="0">
                          <a:solidFill>
                            <a:schemeClr val="tx1"/>
                          </a:solidFill>
                          <a:effectLst/>
                          <a:latin typeface="+mn-lt"/>
                        </a:rPr>
                        <a:t> </a:t>
                      </a:r>
                      <a:r>
                        <a:rPr lang="en-GB" sz="1200" b="0" i="0" u="none" strike="noStrike" baseline="0" dirty="0" err="1" smtClean="0">
                          <a:solidFill>
                            <a:schemeClr val="tx1"/>
                          </a:solidFill>
                          <a:effectLst/>
                          <a:latin typeface="+mn-lt"/>
                        </a:rPr>
                        <a:t>Fonepad</a:t>
                      </a:r>
                      <a:r>
                        <a:rPr lang="en-GB" sz="1200" b="0" i="0" u="none" strike="noStrike" baseline="0" dirty="0" smtClean="0">
                          <a:solidFill>
                            <a:schemeClr val="tx1"/>
                          </a:solidFill>
                          <a:effectLst/>
                          <a:latin typeface="+mn-lt"/>
                        </a:rPr>
                        <a:t> Note 6</a:t>
                      </a:r>
                      <a:endParaRPr lang="en-GB" sz="1200" b="0" i="0" u="none" strike="noStrike" dirty="0" smtClean="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323426">
                <a:tc>
                  <a:txBody>
                    <a:bodyPr/>
                    <a:lstStyle/>
                    <a:p>
                      <a:pPr algn="ctr" fontAlgn="b"/>
                      <a:r>
                        <a:rPr lang="en-GB" sz="1200" u="none" strike="noStrike" dirty="0" smtClean="0">
                          <a:effectLst/>
                          <a:latin typeface="+mn-lt"/>
                        </a:rPr>
                        <a:t>8</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Panasonic</a:t>
                      </a:r>
                      <a:r>
                        <a:rPr lang="en-GB" sz="1200" b="0" i="0" u="none" strike="noStrike" baseline="0" dirty="0" smtClean="0">
                          <a:solidFill>
                            <a:schemeClr val="tx1"/>
                          </a:solidFill>
                          <a:effectLst/>
                          <a:latin typeface="+mn-lt"/>
                        </a:rPr>
                        <a:t> </a:t>
                      </a:r>
                      <a:r>
                        <a:rPr lang="en-GB" sz="1200" b="0" i="0" u="none" strike="noStrike" baseline="0" dirty="0" err="1" smtClean="0">
                          <a:solidFill>
                            <a:schemeClr val="tx1"/>
                          </a:solidFill>
                          <a:effectLst/>
                          <a:latin typeface="+mn-lt"/>
                        </a:rPr>
                        <a:t>Toughpad</a:t>
                      </a:r>
                      <a:r>
                        <a:rPr lang="en-GB" sz="1200" b="0" i="0" u="none" strike="noStrike" baseline="0" dirty="0" smtClean="0">
                          <a:solidFill>
                            <a:schemeClr val="tx1"/>
                          </a:solidFill>
                          <a:effectLst/>
                          <a:latin typeface="+mn-lt"/>
                        </a:rPr>
                        <a:t> 4K </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323426">
                <a:tc>
                  <a:txBody>
                    <a:bodyPr/>
                    <a:lstStyle/>
                    <a:p>
                      <a:pPr algn="ctr" fontAlgn="b"/>
                      <a:r>
                        <a:rPr lang="en-GB" sz="1200" u="none" strike="noStrike" dirty="0" smtClean="0">
                          <a:effectLst/>
                          <a:latin typeface="+mn-lt"/>
                        </a:rPr>
                        <a:t>9</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Toshiba</a:t>
                      </a:r>
                      <a:r>
                        <a:rPr lang="en-GB" sz="1200" b="0" i="0" u="none" strike="noStrike" baseline="0" dirty="0" smtClean="0">
                          <a:solidFill>
                            <a:schemeClr val="tx1"/>
                          </a:solidFill>
                          <a:effectLst/>
                          <a:latin typeface="+mn-lt"/>
                        </a:rPr>
                        <a:t> Encore</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323426">
                <a:tc>
                  <a:txBody>
                    <a:bodyPr/>
                    <a:lstStyle/>
                    <a:p>
                      <a:pPr algn="ctr" fontAlgn="b"/>
                      <a:r>
                        <a:rPr lang="en-GB" sz="1200" u="none" strike="noStrike" dirty="0" smtClean="0">
                          <a:effectLst/>
                          <a:latin typeface="+mn-lt"/>
                        </a:rPr>
                        <a:t>10</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baseline="0" dirty="0" smtClean="0">
                          <a:solidFill>
                            <a:schemeClr val="tx1"/>
                          </a:solidFill>
                          <a:effectLst/>
                          <a:latin typeface="+mn-lt"/>
                        </a:rPr>
                        <a:t>ASUS </a:t>
                      </a:r>
                      <a:r>
                        <a:rPr lang="en-GB" sz="1200" b="0" i="0" u="none" strike="noStrike" baseline="0" dirty="0" err="1" smtClean="0">
                          <a:solidFill>
                            <a:schemeClr val="tx1"/>
                          </a:solidFill>
                          <a:effectLst/>
                          <a:latin typeface="+mn-lt"/>
                        </a:rPr>
                        <a:t>MeMo</a:t>
                      </a:r>
                      <a:r>
                        <a:rPr lang="en-GB" sz="1200" b="0" i="0" u="none" strike="noStrike" baseline="0" dirty="0" smtClean="0">
                          <a:solidFill>
                            <a:schemeClr val="tx1"/>
                          </a:solidFill>
                          <a:effectLst/>
                          <a:latin typeface="+mn-lt"/>
                        </a:rPr>
                        <a:t> Pad 10</a:t>
                      </a: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391746466"/>
              </p:ext>
            </p:extLst>
          </p:nvPr>
        </p:nvGraphicFramePr>
        <p:xfrm>
          <a:off x="234132" y="1258888"/>
          <a:ext cx="5328468" cy="35290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9865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5B552F8-2929-4E8C-A90B-66E327AC57F0}" type="slidenum">
              <a:rPr lang="en-GB" smtClean="0"/>
              <a:pPr/>
              <a:t>11</a:t>
            </a:fld>
            <a:endParaRPr lang="en-GB" dirty="0"/>
          </a:p>
        </p:txBody>
      </p:sp>
      <p:sp>
        <p:nvSpPr>
          <p:cNvPr id="6" name="Text Placeholder 5"/>
          <p:cNvSpPr>
            <a:spLocks noGrp="1"/>
          </p:cNvSpPr>
          <p:nvPr>
            <p:ph type="body" sz="quarter" idx="12"/>
          </p:nvPr>
        </p:nvSpPr>
        <p:spPr/>
        <p:txBody>
          <a:bodyPr/>
          <a:lstStyle/>
          <a:p>
            <a:r>
              <a:rPr lang="en-GB" dirty="0"/>
              <a:t>IFA 2013 &gt; </a:t>
            </a:r>
            <a:r>
              <a:rPr lang="en-GB" b="1" dirty="0">
                <a:solidFill>
                  <a:srgbClr val="4F81BD"/>
                </a:solidFill>
              </a:rPr>
              <a:t>Top </a:t>
            </a:r>
            <a:r>
              <a:rPr lang="en-GB" b="1" dirty="0" smtClean="0">
                <a:solidFill>
                  <a:srgbClr val="4F81BD"/>
                </a:solidFill>
              </a:rPr>
              <a:t>12 Laptop-Tablet </a:t>
            </a:r>
            <a:r>
              <a:rPr lang="en-GB" b="1" dirty="0" smtClean="0">
                <a:solidFill>
                  <a:srgbClr val="4F81BD"/>
                </a:solidFill>
              </a:rPr>
              <a:t>Hybrids</a:t>
            </a:r>
            <a:endParaRPr lang="en-GB" b="1" dirty="0">
              <a:solidFill>
                <a:srgbClr val="4F81BD"/>
              </a:solidFill>
            </a:endParaRPr>
          </a:p>
          <a:p>
            <a:endParaRPr lang="en-GB" dirty="0"/>
          </a:p>
          <a:p>
            <a:endParaRPr lang="en-GB" dirty="0"/>
          </a:p>
          <a:p>
            <a:endParaRPr lang="en-GB" dirty="0"/>
          </a:p>
          <a:p>
            <a:endParaRPr lang="en-GB" dirty="0"/>
          </a:p>
        </p:txBody>
      </p:sp>
      <p:sp>
        <p:nvSpPr>
          <p:cNvPr id="5" name="Text Placeholder 4"/>
          <p:cNvSpPr>
            <a:spLocks noGrp="1"/>
          </p:cNvSpPr>
          <p:nvPr>
            <p:ph type="body" sz="quarter" idx="11"/>
          </p:nvPr>
        </p:nvSpPr>
        <p:spPr>
          <a:xfrm>
            <a:off x="234132" y="360000"/>
            <a:ext cx="8712968" cy="1260391"/>
          </a:xfrm>
        </p:spPr>
        <p:txBody>
          <a:bodyPr/>
          <a:lstStyle/>
          <a:p>
            <a:r>
              <a:rPr lang="en-GB" dirty="0" smtClean="0">
                <a:solidFill>
                  <a:srgbClr val="4F81BD"/>
                </a:solidFill>
              </a:rPr>
              <a:t>Laptop-Tablet Hybrids</a:t>
            </a:r>
            <a:r>
              <a:rPr lang="en-GB" dirty="0" smtClean="0">
                <a:solidFill>
                  <a:srgbClr val="000028"/>
                </a:solidFill>
              </a:rPr>
              <a:t>: </a:t>
            </a:r>
            <a:r>
              <a:rPr lang="en-GB" dirty="0" smtClean="0">
                <a:solidFill>
                  <a:srgbClr val="000028"/>
                </a:solidFill>
              </a:rPr>
              <a:t>Several brands vying for attention, with no clear category owner</a:t>
            </a:r>
            <a:endParaRPr lang="en-GB" dirty="0">
              <a:solidFill>
                <a:srgbClr val="000028"/>
              </a:solidFill>
            </a:endParaRPr>
          </a:p>
        </p:txBody>
      </p:sp>
      <p:sp>
        <p:nvSpPr>
          <p:cNvPr id="9" name="TextBox 8"/>
          <p:cNvSpPr txBox="1"/>
          <p:nvPr/>
        </p:nvSpPr>
        <p:spPr>
          <a:xfrm>
            <a:off x="5922764" y="2124447"/>
            <a:ext cx="184731" cy="400110"/>
          </a:xfrm>
          <a:prstGeom prst="rect">
            <a:avLst/>
          </a:prstGeom>
          <a:noFill/>
        </p:spPr>
        <p:txBody>
          <a:bodyPr wrap="none" rtlCol="0">
            <a:spAutoFit/>
          </a:bodyPr>
          <a:lstStyle/>
          <a:p>
            <a:endParaRPr lang="en-GB" dirty="0">
              <a:latin typeface="Arial" pitchFamily="34" charset="0"/>
              <a:cs typeface="Arial" pitchFamily="34" charset="0"/>
            </a:endParaRPr>
          </a:p>
        </p:txBody>
      </p:sp>
      <p:sp>
        <p:nvSpPr>
          <p:cNvPr id="3" name="TextBox 2"/>
          <p:cNvSpPr txBox="1"/>
          <p:nvPr/>
        </p:nvSpPr>
        <p:spPr>
          <a:xfrm>
            <a:off x="234132" y="4932759"/>
            <a:ext cx="10062485" cy="1569660"/>
          </a:xfrm>
          <a:prstGeom prst="rect">
            <a:avLst/>
          </a:prstGeom>
          <a:noFill/>
        </p:spPr>
        <p:txBody>
          <a:bodyPr wrap="square" numCol="2" spcCol="360000" rtlCol="0">
            <a:spAutoFit/>
          </a:bodyPr>
          <a:lstStyle/>
          <a:p>
            <a:pPr>
              <a:buSzPct val="75000"/>
            </a:pPr>
            <a:r>
              <a:rPr lang="en-GB" sz="1600" dirty="0" smtClean="0"/>
              <a:t>The </a:t>
            </a:r>
            <a:r>
              <a:rPr lang="en-GB" sz="1600" b="1" dirty="0" smtClean="0"/>
              <a:t>Sony </a:t>
            </a:r>
            <a:r>
              <a:rPr lang="en-GB" sz="1600" b="1" dirty="0" err="1" smtClean="0"/>
              <a:t>Vaio</a:t>
            </a:r>
            <a:r>
              <a:rPr lang="en-GB" sz="1600" b="1" dirty="0" smtClean="0"/>
              <a:t> Tap 11 </a:t>
            </a:r>
            <a:r>
              <a:rPr lang="en-GB" sz="1600" dirty="0" smtClean="0"/>
              <a:t>and </a:t>
            </a:r>
            <a:r>
              <a:rPr lang="en-GB" sz="1600" b="1" dirty="0" smtClean="0"/>
              <a:t>Lenovo Yoga 2 Pro </a:t>
            </a:r>
            <a:r>
              <a:rPr lang="en-GB" sz="1600" dirty="0" smtClean="0"/>
              <a:t>led the Hybrids category, with the </a:t>
            </a:r>
            <a:r>
              <a:rPr lang="en-GB" sz="1600" b="1" dirty="0" smtClean="0"/>
              <a:t>Yog</a:t>
            </a:r>
            <a:r>
              <a:rPr lang="en-GB" sz="1600" b="1" dirty="0" smtClean="0"/>
              <a:t>a 2</a:t>
            </a:r>
            <a:r>
              <a:rPr lang="en-GB" sz="1600" dirty="0" smtClean="0"/>
              <a:t> described by Slash Gear as a “solid refinement” over the original, and the </a:t>
            </a:r>
            <a:r>
              <a:rPr lang="en-GB" sz="1600" b="1" dirty="0" smtClean="0"/>
              <a:t>Tap 11 </a:t>
            </a:r>
            <a:r>
              <a:rPr lang="en-GB" sz="1600" dirty="0" smtClean="0"/>
              <a:t>receiving plaudits for its overall design and display.</a:t>
            </a:r>
            <a:endParaRPr lang="en-GB" sz="1600" dirty="0" smtClean="0"/>
          </a:p>
          <a:p>
            <a:pPr>
              <a:buSzPct val="75000"/>
            </a:pPr>
            <a:endParaRPr lang="en-GB" sz="1600" dirty="0"/>
          </a:p>
          <a:p>
            <a:pPr>
              <a:buSzPct val="75000"/>
            </a:pPr>
            <a:r>
              <a:rPr lang="en-GB" sz="1600" dirty="0" smtClean="0"/>
              <a:t>Though the </a:t>
            </a:r>
            <a:r>
              <a:rPr lang="en-GB" sz="1600" b="1" dirty="0" smtClean="0"/>
              <a:t>Toshiba Satellite Click </a:t>
            </a:r>
            <a:r>
              <a:rPr lang="en-GB" sz="1600" dirty="0" smtClean="0"/>
              <a:t>received strong attention, coverage was largely neutral, with Windows Phone Central concluding: “</a:t>
            </a:r>
            <a:r>
              <a:rPr lang="en-GB" sz="1600" i="1" dirty="0" smtClean="0"/>
              <a:t>working on a tablet all day means we would usually want a much higher res unit, but for the price – it isn’t bad</a:t>
            </a:r>
            <a:r>
              <a:rPr lang="en-GB" sz="1600" dirty="0" smtClean="0"/>
              <a:t>.”</a:t>
            </a:r>
            <a:endParaRPr lang="en-GB" sz="1600" dirty="0"/>
          </a:p>
        </p:txBody>
      </p:sp>
      <p:pic>
        <p:nvPicPr>
          <p:cNvPr id="10" name="Picture 2" descr="E:\UserData\SHARED\IFA20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3647" y="388454"/>
            <a:ext cx="1253611" cy="504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1378365133"/>
              </p:ext>
            </p:extLst>
          </p:nvPr>
        </p:nvGraphicFramePr>
        <p:xfrm>
          <a:off x="5562599" y="1258884"/>
          <a:ext cx="4968875" cy="3523884"/>
        </p:xfrm>
        <a:graphic>
          <a:graphicData uri="http://schemas.openxmlformats.org/drawingml/2006/table">
            <a:tbl>
              <a:tblPr firstRow="1" bandRow="1">
                <a:tableStyleId>{9DCAF9ED-07DC-4A11-8D7F-57B35C25682E}</a:tableStyleId>
              </a:tblPr>
              <a:tblGrid>
                <a:gridCol w="946453"/>
                <a:gridCol w="4022422"/>
              </a:tblGrid>
              <a:tr h="284400">
                <a:tc>
                  <a:txBody>
                    <a:bodyPr/>
                    <a:lstStyle/>
                    <a:p>
                      <a:pPr algn="ctr"/>
                      <a:r>
                        <a:rPr lang="en-GB" sz="1200" u="none" dirty="0" smtClean="0">
                          <a:effectLst/>
                          <a:latin typeface="+mn-lt"/>
                        </a:rPr>
                        <a:t>Rank </a:t>
                      </a:r>
                      <a:endParaRPr lang="en-GB" sz="1200" u="none" dirty="0">
                        <a:solidFill>
                          <a:schemeClr val="bg1"/>
                        </a:solidFill>
                        <a:effectLst/>
                        <a:latin typeface="+mn-lt"/>
                      </a:endParaRPr>
                    </a:p>
                  </a:txBody>
                  <a:tcPr marL="78191" marR="78191" marT="41468" marB="41468"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16FA6"/>
                    </a:solidFill>
                  </a:tcPr>
                </a:tc>
                <a:tc>
                  <a:txBody>
                    <a:bodyPr/>
                    <a:lstStyle/>
                    <a:p>
                      <a:pPr algn="ctr"/>
                      <a:r>
                        <a:rPr lang="en-GB" sz="1200" u="none" dirty="0" smtClean="0">
                          <a:effectLst/>
                          <a:latin typeface="+mn-lt"/>
                        </a:rPr>
                        <a:t>Hybrid</a:t>
                      </a:r>
                      <a:endParaRPr lang="en-GB" sz="1200" u="none" dirty="0">
                        <a:solidFill>
                          <a:schemeClr val="bg1"/>
                        </a:solidFill>
                        <a:effectLst/>
                        <a:latin typeface="+mn-lt"/>
                      </a:endParaRPr>
                    </a:p>
                  </a:txBody>
                  <a:tcPr marL="78191" marR="78191" marT="41468" marB="41468" anchor="ct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16FA6"/>
                    </a:solidFill>
                  </a:tcPr>
                </a:tc>
              </a:tr>
              <a:tr h="269957">
                <a:tc>
                  <a:txBody>
                    <a:bodyPr/>
                    <a:lstStyle/>
                    <a:p>
                      <a:pPr algn="ctr" fontAlgn="b"/>
                      <a:r>
                        <a:rPr lang="en-GB" sz="1200" b="0" i="0" u="none" strike="noStrike" dirty="0" smtClean="0">
                          <a:solidFill>
                            <a:schemeClr val="tx1"/>
                          </a:solidFill>
                          <a:effectLst/>
                          <a:latin typeface="+mn-lt"/>
                        </a:rPr>
                        <a:t>1</a:t>
                      </a:r>
                      <a:endParaRPr lang="en-GB" sz="1200" b="0" i="0" u="none" strike="noStrike" dirty="0">
                        <a:solidFill>
                          <a:schemeClr val="tx1"/>
                        </a:solidFill>
                        <a:effectLst/>
                        <a:latin typeface="+mn-lt"/>
                      </a:endParaRPr>
                    </a:p>
                  </a:txBody>
                  <a:tcPr marL="8145" marR="8145" marT="8639" marB="0" anchor="ctr">
                    <a:lnL w="12700" cmpd="sng">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Sony </a:t>
                      </a:r>
                      <a:r>
                        <a:rPr lang="en-GB" sz="1200" b="0" i="0" u="none" strike="noStrike" dirty="0" err="1" smtClean="0">
                          <a:solidFill>
                            <a:schemeClr val="tx1"/>
                          </a:solidFill>
                          <a:effectLst/>
                          <a:latin typeface="+mn-lt"/>
                        </a:rPr>
                        <a:t>Vaio</a:t>
                      </a:r>
                      <a:r>
                        <a:rPr lang="en-GB" sz="1200" b="0" i="0" u="none" strike="noStrike" dirty="0" smtClean="0">
                          <a:solidFill>
                            <a:schemeClr val="tx1"/>
                          </a:solidFill>
                          <a:effectLst/>
                          <a:latin typeface="+mn-lt"/>
                        </a:rPr>
                        <a:t> Tap 11</a:t>
                      </a:r>
                      <a:endParaRPr lang="en-GB" sz="1200" b="0" i="0" u="none" strike="noStrike" dirty="0">
                        <a:solidFill>
                          <a:schemeClr val="tx1"/>
                        </a:solidFill>
                        <a:effectLst/>
                        <a:latin typeface="+mn-lt"/>
                      </a:endParaRPr>
                    </a:p>
                  </a:txBody>
                  <a:tcPr marL="8145" marR="8145" marT="8639" marB="0" anchor="ctr">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69957">
                <a:tc>
                  <a:txBody>
                    <a:bodyPr/>
                    <a:lstStyle/>
                    <a:p>
                      <a:pPr algn="ctr" fontAlgn="b"/>
                      <a:r>
                        <a:rPr lang="en-GB" sz="1200" b="0" i="0" u="none" strike="noStrike" dirty="0" smtClean="0">
                          <a:solidFill>
                            <a:schemeClr val="tx1"/>
                          </a:solidFill>
                          <a:effectLst/>
                          <a:latin typeface="+mn-lt"/>
                        </a:rPr>
                        <a:t>2</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Lenovo</a:t>
                      </a:r>
                      <a:r>
                        <a:rPr lang="en-GB" sz="1200" b="0" i="0" u="none" strike="noStrike" baseline="0" dirty="0" smtClean="0">
                          <a:solidFill>
                            <a:schemeClr val="tx1"/>
                          </a:solidFill>
                          <a:effectLst/>
                          <a:latin typeface="+mn-lt"/>
                        </a:rPr>
                        <a:t> Yoga 2 Pro</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69957">
                <a:tc>
                  <a:txBody>
                    <a:bodyPr/>
                    <a:lstStyle/>
                    <a:p>
                      <a:pPr algn="ctr" fontAlgn="b"/>
                      <a:r>
                        <a:rPr lang="en-GB" sz="1200" b="0" i="0" u="none" strike="noStrike" dirty="0" smtClean="0">
                          <a:solidFill>
                            <a:schemeClr val="tx1"/>
                          </a:solidFill>
                          <a:effectLst/>
                          <a:latin typeface="+mn-lt"/>
                        </a:rPr>
                        <a:t>3</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Toshiba</a:t>
                      </a:r>
                      <a:r>
                        <a:rPr lang="en-GB" sz="1200" b="0" i="0" u="none" strike="noStrike" baseline="0" dirty="0" smtClean="0">
                          <a:solidFill>
                            <a:schemeClr val="tx1"/>
                          </a:solidFill>
                          <a:effectLst/>
                          <a:latin typeface="+mn-lt"/>
                        </a:rPr>
                        <a:t> Satellite Click</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69957">
                <a:tc>
                  <a:txBody>
                    <a:bodyPr/>
                    <a:lstStyle/>
                    <a:p>
                      <a:pPr algn="ctr" fontAlgn="b"/>
                      <a:r>
                        <a:rPr lang="en-GB" sz="1200" b="0" i="0" u="none" strike="noStrike" dirty="0" smtClean="0">
                          <a:solidFill>
                            <a:schemeClr val="tx1"/>
                          </a:solidFill>
                          <a:effectLst/>
                          <a:latin typeface="+mn-lt"/>
                        </a:rPr>
                        <a:t>4</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ASUS</a:t>
                      </a:r>
                      <a:r>
                        <a:rPr lang="en-GB" sz="1200" b="0" i="0" u="none" strike="noStrike" baseline="0" dirty="0" smtClean="0">
                          <a:solidFill>
                            <a:schemeClr val="tx1"/>
                          </a:solidFill>
                          <a:effectLst/>
                          <a:latin typeface="+mn-lt"/>
                        </a:rPr>
                        <a:t> Transformer Pad TF701T</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69957">
                <a:tc>
                  <a:txBody>
                    <a:bodyPr/>
                    <a:lstStyle/>
                    <a:p>
                      <a:pPr algn="ctr" fontAlgn="b"/>
                      <a:r>
                        <a:rPr lang="en-GB" sz="1200" b="0" i="0" u="none" strike="noStrike" dirty="0" smtClean="0">
                          <a:solidFill>
                            <a:schemeClr val="tx1"/>
                          </a:solidFill>
                          <a:effectLst/>
                          <a:latin typeface="+mn-lt"/>
                        </a:rPr>
                        <a:t>5</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ASUS</a:t>
                      </a:r>
                      <a:r>
                        <a:rPr lang="en-GB" sz="1200" b="0" i="0" u="none" strike="noStrike" baseline="0" dirty="0" smtClean="0">
                          <a:solidFill>
                            <a:schemeClr val="tx1"/>
                          </a:solidFill>
                          <a:effectLst/>
                          <a:latin typeface="+mn-lt"/>
                        </a:rPr>
                        <a:t> Transformer Book Trio</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69957">
                <a:tc>
                  <a:txBody>
                    <a:bodyPr/>
                    <a:lstStyle/>
                    <a:p>
                      <a:pPr algn="ctr" fontAlgn="b"/>
                      <a:r>
                        <a:rPr lang="en-GB" sz="1200" b="0" i="0" u="none" strike="noStrike" dirty="0" smtClean="0">
                          <a:solidFill>
                            <a:schemeClr val="tx1"/>
                          </a:solidFill>
                          <a:effectLst/>
                          <a:latin typeface="+mn-lt"/>
                        </a:rPr>
                        <a:t>6</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ASUS</a:t>
                      </a:r>
                      <a:r>
                        <a:rPr lang="en-GB" sz="1200" b="0" i="0" u="none" strike="noStrike" baseline="0" dirty="0" smtClean="0">
                          <a:solidFill>
                            <a:schemeClr val="tx1"/>
                          </a:solidFill>
                          <a:effectLst/>
                          <a:latin typeface="+mn-lt"/>
                        </a:rPr>
                        <a:t> Transformer Book T300</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69957">
                <a:tc>
                  <a:txBody>
                    <a:bodyPr/>
                    <a:lstStyle/>
                    <a:p>
                      <a:pPr algn="ctr" fontAlgn="b"/>
                      <a:r>
                        <a:rPr lang="en-GB" sz="1200" b="0" i="0" u="none" strike="noStrike" dirty="0" smtClean="0">
                          <a:solidFill>
                            <a:schemeClr val="tx1"/>
                          </a:solidFill>
                          <a:effectLst/>
                          <a:latin typeface="+mn-lt"/>
                        </a:rPr>
                        <a:t>7</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Lenovo</a:t>
                      </a:r>
                      <a:r>
                        <a:rPr lang="en-GB" sz="1200" b="0" i="0" u="none" strike="noStrike" baseline="0" dirty="0" smtClean="0">
                          <a:solidFill>
                            <a:schemeClr val="tx1"/>
                          </a:solidFill>
                          <a:effectLst/>
                          <a:latin typeface="+mn-lt"/>
                        </a:rPr>
                        <a:t> ThinkPad Yoga</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69957">
                <a:tc>
                  <a:txBody>
                    <a:bodyPr/>
                    <a:lstStyle/>
                    <a:p>
                      <a:pPr algn="ctr" fontAlgn="b"/>
                      <a:r>
                        <a:rPr lang="en-GB" sz="1200" b="0" i="0" u="none" strike="noStrike" dirty="0" smtClean="0">
                          <a:solidFill>
                            <a:schemeClr val="tx1"/>
                          </a:solidFill>
                          <a:effectLst/>
                          <a:latin typeface="+mn-lt"/>
                        </a:rPr>
                        <a:t>8</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Sony</a:t>
                      </a:r>
                      <a:r>
                        <a:rPr lang="en-GB" sz="1200" b="0" i="0" u="none" strike="noStrike" baseline="0" dirty="0" smtClean="0">
                          <a:solidFill>
                            <a:schemeClr val="tx1"/>
                          </a:solidFill>
                          <a:effectLst/>
                          <a:latin typeface="+mn-lt"/>
                        </a:rPr>
                        <a:t> </a:t>
                      </a:r>
                      <a:r>
                        <a:rPr lang="en-GB" sz="1200" b="0" i="0" u="none" strike="noStrike" baseline="0" dirty="0" err="1" smtClean="0">
                          <a:solidFill>
                            <a:schemeClr val="tx1"/>
                          </a:solidFill>
                          <a:effectLst/>
                          <a:latin typeface="+mn-lt"/>
                        </a:rPr>
                        <a:t>Vaio</a:t>
                      </a:r>
                      <a:r>
                        <a:rPr lang="en-GB" sz="1200" b="0" i="0" u="none" strike="noStrike" baseline="0" dirty="0" smtClean="0">
                          <a:solidFill>
                            <a:schemeClr val="tx1"/>
                          </a:solidFill>
                          <a:effectLst/>
                          <a:latin typeface="+mn-lt"/>
                        </a:rPr>
                        <a:t> Fit Multi-Flip</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69957">
                <a:tc>
                  <a:txBody>
                    <a:bodyPr/>
                    <a:lstStyle/>
                    <a:p>
                      <a:pPr algn="ctr" fontAlgn="b"/>
                      <a:r>
                        <a:rPr lang="en-GB" sz="1200" b="0" i="0" u="none" strike="noStrike" dirty="0" smtClean="0">
                          <a:solidFill>
                            <a:schemeClr val="tx1"/>
                          </a:solidFill>
                          <a:effectLst/>
                          <a:latin typeface="+mn-lt"/>
                        </a:rPr>
                        <a:t>9</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Lenovo </a:t>
                      </a:r>
                      <a:r>
                        <a:rPr lang="en-GB" sz="1200" b="0" i="0" u="none" strike="noStrike" dirty="0" err="1" smtClean="0">
                          <a:solidFill>
                            <a:schemeClr val="tx1"/>
                          </a:solidFill>
                          <a:effectLst/>
                          <a:latin typeface="+mn-lt"/>
                        </a:rPr>
                        <a:t>IdeaPad</a:t>
                      </a:r>
                      <a:r>
                        <a:rPr lang="en-GB" sz="1200" b="0" i="0" u="none" strike="noStrike" dirty="0" smtClean="0">
                          <a:solidFill>
                            <a:schemeClr val="tx1"/>
                          </a:solidFill>
                          <a:effectLst/>
                          <a:latin typeface="+mn-lt"/>
                        </a:rPr>
                        <a:t> Flex 14</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69957">
                <a:tc>
                  <a:txBody>
                    <a:bodyPr/>
                    <a:lstStyle/>
                    <a:p>
                      <a:pPr algn="ctr" fontAlgn="b"/>
                      <a:r>
                        <a:rPr lang="en-GB" sz="1200" b="0" i="0" u="none" strike="noStrike" dirty="0" smtClean="0">
                          <a:solidFill>
                            <a:schemeClr val="tx1"/>
                          </a:solidFill>
                          <a:effectLst/>
                          <a:latin typeface="+mn-lt"/>
                        </a:rPr>
                        <a:t>10</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Lenovo </a:t>
                      </a:r>
                      <a:r>
                        <a:rPr lang="en-GB" sz="1200" b="0" i="0" u="none" strike="noStrike" dirty="0" err="1" smtClean="0">
                          <a:solidFill>
                            <a:schemeClr val="tx1"/>
                          </a:solidFill>
                          <a:effectLst/>
                          <a:latin typeface="+mn-lt"/>
                        </a:rPr>
                        <a:t>IdeaPad</a:t>
                      </a:r>
                      <a:r>
                        <a:rPr lang="en-GB" sz="1200" b="0" i="0" u="none" strike="noStrike" dirty="0" smtClean="0">
                          <a:solidFill>
                            <a:schemeClr val="tx1"/>
                          </a:solidFill>
                          <a:effectLst/>
                          <a:latin typeface="+mn-lt"/>
                        </a:rPr>
                        <a:t> Flex 15</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69957">
                <a:tc>
                  <a:txBody>
                    <a:bodyPr/>
                    <a:lstStyle/>
                    <a:p>
                      <a:pPr algn="ctr" fontAlgn="b"/>
                      <a:r>
                        <a:rPr lang="en-GB" sz="1200" b="0" i="0" u="none" strike="noStrike" dirty="0" smtClean="0">
                          <a:solidFill>
                            <a:schemeClr val="tx1"/>
                          </a:solidFill>
                          <a:effectLst/>
                          <a:latin typeface="+mn-lt"/>
                        </a:rPr>
                        <a:t>11</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HP Split X2</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69957">
                <a:tc>
                  <a:txBody>
                    <a:bodyPr/>
                    <a:lstStyle/>
                    <a:p>
                      <a:pPr algn="ctr" fontAlgn="b"/>
                      <a:r>
                        <a:rPr lang="en-GB" sz="1200" b="0" i="0" u="none" strike="noStrike" dirty="0" smtClean="0">
                          <a:solidFill>
                            <a:schemeClr val="tx1"/>
                          </a:solidFill>
                          <a:effectLst/>
                          <a:latin typeface="+mn-lt"/>
                        </a:rPr>
                        <a:t>12</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i="0" u="none" strike="noStrike" dirty="0" smtClean="0">
                          <a:solidFill>
                            <a:schemeClr val="tx1"/>
                          </a:solidFill>
                          <a:effectLst/>
                          <a:latin typeface="+mn-lt"/>
                        </a:rPr>
                        <a:t>HP </a:t>
                      </a:r>
                      <a:r>
                        <a:rPr lang="en-GB" sz="1200" b="0" i="0" u="none" strike="noStrike" dirty="0" err="1" smtClean="0">
                          <a:solidFill>
                            <a:schemeClr val="tx1"/>
                          </a:solidFill>
                          <a:effectLst/>
                          <a:latin typeface="+mn-lt"/>
                        </a:rPr>
                        <a:t>Slatebook</a:t>
                      </a:r>
                      <a:r>
                        <a:rPr lang="en-GB" sz="1200" b="0" i="0" u="none" strike="noStrike" dirty="0" smtClean="0">
                          <a:solidFill>
                            <a:schemeClr val="tx1"/>
                          </a:solidFill>
                          <a:effectLst/>
                          <a:latin typeface="+mn-lt"/>
                        </a:rPr>
                        <a:t> X2</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887182800"/>
              </p:ext>
            </p:extLst>
          </p:nvPr>
        </p:nvGraphicFramePr>
        <p:xfrm>
          <a:off x="233362" y="1258888"/>
          <a:ext cx="5329237" cy="35290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4298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smtClean="0"/>
              <a:t>04</a:t>
            </a:r>
            <a:endParaRPr lang="en-GB" dirty="0"/>
          </a:p>
        </p:txBody>
      </p:sp>
      <p:sp>
        <p:nvSpPr>
          <p:cNvPr id="6" name="Text Placeholder 5"/>
          <p:cNvSpPr>
            <a:spLocks noGrp="1"/>
          </p:cNvSpPr>
          <p:nvPr>
            <p:ph type="body" sz="quarter" idx="11"/>
          </p:nvPr>
        </p:nvSpPr>
        <p:spPr/>
        <p:txBody>
          <a:bodyPr/>
          <a:lstStyle/>
          <a:p>
            <a:r>
              <a:rPr lang="en-GB" dirty="0" smtClean="0"/>
              <a:t>Sentiment</a:t>
            </a:r>
            <a:endParaRPr lang="en-GB" dirty="0"/>
          </a:p>
        </p:txBody>
      </p:sp>
      <p:sp>
        <p:nvSpPr>
          <p:cNvPr id="7" name="Text Placeholder 6"/>
          <p:cNvSpPr>
            <a:spLocks noGrp="1"/>
          </p:cNvSpPr>
          <p:nvPr>
            <p:ph type="body" sz="quarter" idx="12"/>
          </p:nvPr>
        </p:nvSpPr>
        <p:spPr/>
        <p:txBody>
          <a:bodyPr/>
          <a:lstStyle/>
          <a:p>
            <a:r>
              <a:rPr lang="en-GB" sz="2000" dirty="0" smtClean="0"/>
              <a:t>How were the brands and products perceived at IFA 2013?</a:t>
            </a:r>
            <a:endParaRPr lang="en-GB" sz="2000" dirty="0"/>
          </a:p>
        </p:txBody>
      </p:sp>
    </p:spTree>
    <p:extLst>
      <p:ext uri="{BB962C8B-B14F-4D97-AF65-F5344CB8AC3E}">
        <p14:creationId xmlns:p14="http://schemas.microsoft.com/office/powerpoint/2010/main" val="4114090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5B552F8-2929-4E8C-A90B-66E327AC57F0}" type="slidenum">
              <a:rPr lang="en-GB" smtClean="0"/>
              <a:pPr/>
              <a:t>13</a:t>
            </a:fld>
            <a:endParaRPr lang="en-GB" dirty="0"/>
          </a:p>
        </p:txBody>
      </p:sp>
      <p:sp>
        <p:nvSpPr>
          <p:cNvPr id="6" name="Text Placeholder 5"/>
          <p:cNvSpPr>
            <a:spLocks noGrp="1"/>
          </p:cNvSpPr>
          <p:nvPr>
            <p:ph type="body" sz="quarter" idx="12"/>
          </p:nvPr>
        </p:nvSpPr>
        <p:spPr/>
        <p:txBody>
          <a:bodyPr/>
          <a:lstStyle/>
          <a:p>
            <a:r>
              <a:rPr lang="en-GB" dirty="0"/>
              <a:t>IFA 2013 &gt; </a:t>
            </a:r>
            <a:r>
              <a:rPr lang="en-GB" b="1" dirty="0" smtClean="0">
                <a:solidFill>
                  <a:srgbClr val="4F81BD"/>
                </a:solidFill>
              </a:rPr>
              <a:t>Brand Sentiment</a:t>
            </a:r>
            <a:endParaRPr lang="en-GB" b="1" dirty="0">
              <a:solidFill>
                <a:srgbClr val="4F81BD"/>
              </a:solidFill>
            </a:endParaRPr>
          </a:p>
          <a:p>
            <a:endParaRPr lang="en-GB" dirty="0"/>
          </a:p>
          <a:p>
            <a:endParaRPr lang="en-GB" dirty="0"/>
          </a:p>
          <a:p>
            <a:endParaRPr lang="en-GB" dirty="0"/>
          </a:p>
          <a:p>
            <a:endParaRPr lang="en-GB" dirty="0"/>
          </a:p>
        </p:txBody>
      </p:sp>
      <p:sp>
        <p:nvSpPr>
          <p:cNvPr id="5" name="Text Placeholder 4"/>
          <p:cNvSpPr>
            <a:spLocks noGrp="1"/>
          </p:cNvSpPr>
          <p:nvPr>
            <p:ph type="body" sz="quarter" idx="11"/>
          </p:nvPr>
        </p:nvSpPr>
        <p:spPr>
          <a:xfrm>
            <a:off x="233362" y="360000"/>
            <a:ext cx="8713737" cy="1260391"/>
          </a:xfrm>
        </p:spPr>
        <p:txBody>
          <a:bodyPr/>
          <a:lstStyle/>
          <a:p>
            <a:r>
              <a:rPr lang="en-GB" dirty="0" smtClean="0">
                <a:solidFill>
                  <a:srgbClr val="4F81BD"/>
                </a:solidFill>
                <a:latin typeface="Arial" pitchFamily="34" charset="0"/>
                <a:cs typeface="Arial" pitchFamily="34" charset="0"/>
              </a:rPr>
              <a:t>Brand Sentiment</a:t>
            </a:r>
            <a:endParaRPr lang="en-GB" dirty="0">
              <a:solidFill>
                <a:srgbClr val="4F81BD"/>
              </a:solidFill>
              <a:latin typeface="Arial" pitchFamily="34" charset="0"/>
              <a:cs typeface="Arial" pitchFamily="34" charset="0"/>
            </a:endParaRPr>
          </a:p>
        </p:txBody>
      </p:sp>
      <p:sp>
        <p:nvSpPr>
          <p:cNvPr id="9" name="TextBox 8"/>
          <p:cNvSpPr txBox="1"/>
          <p:nvPr/>
        </p:nvSpPr>
        <p:spPr>
          <a:xfrm>
            <a:off x="5922764" y="2124447"/>
            <a:ext cx="184731" cy="400110"/>
          </a:xfrm>
          <a:prstGeom prst="rect">
            <a:avLst/>
          </a:prstGeom>
          <a:noFill/>
        </p:spPr>
        <p:txBody>
          <a:bodyPr wrap="none" rtlCol="0">
            <a:spAutoFit/>
          </a:bodyPr>
          <a:lstStyle/>
          <a:p>
            <a:endParaRPr lang="en-GB" dirty="0">
              <a:latin typeface="Arial" pitchFamily="34" charset="0"/>
              <a:cs typeface="Arial" pitchFamily="34" charset="0"/>
            </a:endParaRPr>
          </a:p>
        </p:txBody>
      </p:sp>
      <p:sp>
        <p:nvSpPr>
          <p:cNvPr id="10" name="TextBox 9"/>
          <p:cNvSpPr txBox="1"/>
          <p:nvPr/>
        </p:nvSpPr>
        <p:spPr>
          <a:xfrm>
            <a:off x="5562600" y="1404367"/>
            <a:ext cx="4968874" cy="4524315"/>
          </a:xfrm>
          <a:prstGeom prst="rect">
            <a:avLst/>
          </a:prstGeom>
          <a:noFill/>
        </p:spPr>
        <p:txBody>
          <a:bodyPr wrap="square" rtlCol="0">
            <a:spAutoFit/>
          </a:bodyPr>
          <a:lstStyle/>
          <a:p>
            <a:r>
              <a:rPr lang="en-GB" sz="1600" b="1" dirty="0" smtClean="0"/>
              <a:t>Acer</a:t>
            </a:r>
            <a:r>
              <a:rPr lang="en-GB" sz="1600" dirty="0" smtClean="0"/>
              <a:t> saw high levels of </a:t>
            </a:r>
            <a:r>
              <a:rPr lang="en-GB" sz="1600" b="1" dirty="0" smtClean="0"/>
              <a:t>Positive</a:t>
            </a:r>
            <a:r>
              <a:rPr lang="en-GB" sz="1600" dirty="0" smtClean="0"/>
              <a:t> and </a:t>
            </a:r>
            <a:r>
              <a:rPr lang="en-GB" sz="1600" b="1" dirty="0" smtClean="0"/>
              <a:t>Very Positive </a:t>
            </a:r>
            <a:r>
              <a:rPr lang="en-GB" sz="1600" dirty="0" smtClean="0"/>
              <a:t>Sentiment, driven by launch </a:t>
            </a:r>
            <a:r>
              <a:rPr lang="en-GB" sz="1600" dirty="0"/>
              <a:t>of “ambitious” </a:t>
            </a:r>
            <a:r>
              <a:rPr lang="en-GB" sz="1600" b="1" dirty="0"/>
              <a:t>Liquid </a:t>
            </a:r>
            <a:r>
              <a:rPr lang="en-GB" sz="1600" b="1" dirty="0" smtClean="0"/>
              <a:t>S2 </a:t>
            </a:r>
            <a:r>
              <a:rPr lang="en-GB" sz="1600" dirty="0" smtClean="0"/>
              <a:t>smartphone and </a:t>
            </a:r>
            <a:r>
              <a:rPr lang="en-GB" sz="1600" dirty="0" smtClean="0"/>
              <a:t>“budget” </a:t>
            </a:r>
            <a:r>
              <a:rPr lang="en-GB" sz="1600" b="1" dirty="0" err="1" smtClean="0"/>
              <a:t>Iconia</a:t>
            </a:r>
            <a:r>
              <a:rPr lang="en-GB" sz="1600" b="1" dirty="0" smtClean="0"/>
              <a:t> A3</a:t>
            </a:r>
            <a:r>
              <a:rPr lang="en-GB" sz="1600" dirty="0" smtClean="0"/>
              <a:t>, which was applauded for its affordability.</a:t>
            </a:r>
          </a:p>
          <a:p>
            <a:endParaRPr lang="en-GB" sz="1600" dirty="0"/>
          </a:p>
          <a:p>
            <a:r>
              <a:rPr lang="en-GB" sz="1600" b="1" dirty="0" smtClean="0"/>
              <a:t>ASUS</a:t>
            </a:r>
            <a:r>
              <a:rPr lang="en-GB" sz="1600" dirty="0" smtClean="0"/>
              <a:t> saw some </a:t>
            </a:r>
            <a:r>
              <a:rPr lang="en-GB" sz="1600" b="1" dirty="0" smtClean="0"/>
              <a:t>Negative Sentiment </a:t>
            </a:r>
            <a:r>
              <a:rPr lang="en-GB" sz="1600" dirty="0" smtClean="0"/>
              <a:t>amongst Tech Media sources, after the firm’s tablet line-up was leaked ahead of IFA. </a:t>
            </a:r>
          </a:p>
          <a:p>
            <a:endParaRPr lang="en-GB" sz="1600" dirty="0"/>
          </a:p>
          <a:p>
            <a:r>
              <a:rPr lang="en-GB" sz="1600" b="1" dirty="0" smtClean="0"/>
              <a:t>Samsung</a:t>
            </a:r>
            <a:r>
              <a:rPr lang="en-GB" sz="1600" dirty="0" smtClean="0"/>
              <a:t> saw </a:t>
            </a:r>
            <a:r>
              <a:rPr lang="en-GB" sz="1600" b="1" dirty="0" smtClean="0"/>
              <a:t>Mixed Sentiment </a:t>
            </a:r>
            <a:r>
              <a:rPr lang="en-GB" sz="1600" dirty="0" smtClean="0"/>
              <a:t>for its </a:t>
            </a:r>
            <a:r>
              <a:rPr lang="en-GB" sz="1600" b="1" dirty="0" smtClean="0"/>
              <a:t>Galaxy Gear </a:t>
            </a:r>
            <a:r>
              <a:rPr lang="en-GB" sz="1600" dirty="0" smtClean="0"/>
              <a:t>device, described by The Verge as “a </a:t>
            </a:r>
            <a:r>
              <a:rPr lang="en-GB" sz="1600" dirty="0" err="1" smtClean="0"/>
              <a:t>smartwatch</a:t>
            </a:r>
            <a:r>
              <a:rPr lang="en-GB" sz="1600" dirty="0" smtClean="0"/>
              <a:t> like no other.” CNET points out its “limited scope” but concedes the </a:t>
            </a:r>
            <a:r>
              <a:rPr lang="en-GB" sz="1600" dirty="0" err="1" smtClean="0"/>
              <a:t>smartwatch</a:t>
            </a:r>
            <a:r>
              <a:rPr lang="en-GB" sz="1600" dirty="0" smtClean="0"/>
              <a:t> has “set a new bar to meet in </a:t>
            </a:r>
            <a:r>
              <a:rPr lang="en-GB" sz="1600" dirty="0" err="1" smtClean="0"/>
              <a:t>wearables</a:t>
            </a:r>
            <a:r>
              <a:rPr lang="en-GB" sz="1600" dirty="0" smtClean="0"/>
              <a:t>.”</a:t>
            </a:r>
          </a:p>
          <a:p>
            <a:endParaRPr lang="en-GB" sz="1600" dirty="0"/>
          </a:p>
          <a:p>
            <a:r>
              <a:rPr lang="en-GB" sz="1600" b="1" dirty="0" smtClean="0"/>
              <a:t>Sony</a:t>
            </a:r>
            <a:r>
              <a:rPr lang="en-GB" sz="1600" dirty="0" smtClean="0"/>
              <a:t>’s </a:t>
            </a:r>
            <a:r>
              <a:rPr lang="en-GB" sz="1600" b="1" dirty="0" err="1" smtClean="0"/>
              <a:t>Xperia</a:t>
            </a:r>
            <a:r>
              <a:rPr lang="en-GB" sz="1600" b="1" dirty="0" smtClean="0"/>
              <a:t> Z1 </a:t>
            </a:r>
            <a:r>
              <a:rPr lang="en-GB" sz="1600" dirty="0" smtClean="0"/>
              <a:t>drove </a:t>
            </a:r>
            <a:r>
              <a:rPr lang="en-GB" sz="1600" b="1" dirty="0" smtClean="0"/>
              <a:t>Positive Sentiment </a:t>
            </a:r>
            <a:r>
              <a:rPr lang="en-GB" sz="1600" dirty="0" smtClean="0"/>
              <a:t>for the brand, led by features such as its waterproof casing, 20.7MP camera and “handsome” design.</a:t>
            </a:r>
            <a:endParaRPr lang="en-GB" sz="1600" dirty="0" smtClean="0"/>
          </a:p>
        </p:txBody>
      </p:sp>
      <p:pic>
        <p:nvPicPr>
          <p:cNvPr id="13" name="Picture 2" descr="E:\UserData\SHARED\IFA20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3647" y="388454"/>
            <a:ext cx="1253611" cy="504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p:cNvGraphicFramePr>
            <a:graphicFrameLocks/>
          </p:cNvGraphicFramePr>
          <p:nvPr>
            <p:extLst>
              <p:ext uri="{D42A27DB-BD31-4B8C-83A1-F6EECF244321}">
                <p14:modId xmlns:p14="http://schemas.microsoft.com/office/powerpoint/2010/main" val="2606397551"/>
              </p:ext>
            </p:extLst>
          </p:nvPr>
        </p:nvGraphicFramePr>
        <p:xfrm>
          <a:off x="233362" y="1313063"/>
          <a:ext cx="5329237" cy="4935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2823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smtClean="0"/>
              <a:t>05</a:t>
            </a:r>
            <a:endParaRPr lang="en-GB" dirty="0"/>
          </a:p>
        </p:txBody>
      </p:sp>
      <p:sp>
        <p:nvSpPr>
          <p:cNvPr id="6" name="Text Placeholder 5"/>
          <p:cNvSpPr>
            <a:spLocks noGrp="1"/>
          </p:cNvSpPr>
          <p:nvPr>
            <p:ph type="body" sz="quarter" idx="11"/>
          </p:nvPr>
        </p:nvSpPr>
        <p:spPr/>
        <p:txBody>
          <a:bodyPr/>
          <a:lstStyle/>
          <a:p>
            <a:r>
              <a:rPr lang="en-GB" dirty="0" smtClean="0"/>
              <a:t>Top Influencers</a:t>
            </a:r>
            <a:endParaRPr lang="en-GB" dirty="0"/>
          </a:p>
        </p:txBody>
      </p:sp>
      <p:sp>
        <p:nvSpPr>
          <p:cNvPr id="7" name="Text Placeholder 6"/>
          <p:cNvSpPr>
            <a:spLocks noGrp="1"/>
          </p:cNvSpPr>
          <p:nvPr>
            <p:ph type="body" sz="quarter" idx="12"/>
          </p:nvPr>
        </p:nvSpPr>
        <p:spPr/>
        <p:txBody>
          <a:bodyPr/>
          <a:lstStyle/>
          <a:p>
            <a:r>
              <a:rPr lang="en-GB" sz="2000" dirty="0" smtClean="0"/>
              <a:t>Who are the most influential IFA 2013 stakeholders?</a:t>
            </a:r>
            <a:endParaRPr lang="en-GB" sz="2000" dirty="0"/>
          </a:p>
        </p:txBody>
      </p:sp>
    </p:spTree>
    <p:extLst>
      <p:ext uri="{BB962C8B-B14F-4D97-AF65-F5344CB8AC3E}">
        <p14:creationId xmlns:p14="http://schemas.microsoft.com/office/powerpoint/2010/main" val="427567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5B552F8-2929-4E8C-A90B-66E327AC57F0}" type="slidenum">
              <a:rPr lang="en-GB" smtClean="0"/>
              <a:pPr/>
              <a:t>15</a:t>
            </a:fld>
            <a:endParaRPr lang="en-GB" dirty="0"/>
          </a:p>
        </p:txBody>
      </p:sp>
      <p:sp>
        <p:nvSpPr>
          <p:cNvPr id="6" name="Text Placeholder 5"/>
          <p:cNvSpPr>
            <a:spLocks noGrp="1"/>
          </p:cNvSpPr>
          <p:nvPr>
            <p:ph type="body" sz="quarter" idx="12"/>
          </p:nvPr>
        </p:nvSpPr>
        <p:spPr/>
        <p:txBody>
          <a:bodyPr/>
          <a:lstStyle/>
          <a:p>
            <a:r>
              <a:rPr lang="en-GB" dirty="0"/>
              <a:t>IFA 2013 &gt; </a:t>
            </a:r>
            <a:r>
              <a:rPr lang="en-GB" b="1" dirty="0">
                <a:solidFill>
                  <a:srgbClr val="4F81BD"/>
                </a:solidFill>
              </a:rPr>
              <a:t>Top </a:t>
            </a:r>
            <a:r>
              <a:rPr lang="en-GB" b="1" dirty="0" smtClean="0">
                <a:solidFill>
                  <a:srgbClr val="4F81BD"/>
                </a:solidFill>
              </a:rPr>
              <a:t>Influencers</a:t>
            </a:r>
            <a:endParaRPr lang="en-GB" b="1" dirty="0">
              <a:solidFill>
                <a:srgbClr val="4F81BD"/>
              </a:solidFill>
            </a:endParaRPr>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104013545"/>
              </p:ext>
            </p:extLst>
          </p:nvPr>
        </p:nvGraphicFramePr>
        <p:xfrm>
          <a:off x="593725" y="1258895"/>
          <a:ext cx="9577387" cy="5310384"/>
        </p:xfrm>
        <a:graphic>
          <a:graphicData uri="http://schemas.openxmlformats.org/drawingml/2006/table">
            <a:tbl>
              <a:tblPr firstRow="1" bandRow="1">
                <a:tableStyleId>{6E25E649-3F16-4E02-A733-19D2CDBF48F0}</a:tableStyleId>
              </a:tblPr>
              <a:tblGrid>
                <a:gridCol w="1023538"/>
                <a:gridCol w="2630295"/>
                <a:gridCol w="2961777"/>
                <a:gridCol w="2961777"/>
              </a:tblGrid>
              <a:tr h="339984">
                <a:tc>
                  <a:txBody>
                    <a:bodyPr/>
                    <a:lstStyle/>
                    <a:p>
                      <a:pPr algn="ctr"/>
                      <a:r>
                        <a:rPr lang="en-GB" sz="1600" dirty="0" smtClean="0"/>
                        <a:t>Rank</a:t>
                      </a:r>
                      <a:endParaRPr lang="en-GB" sz="1600" dirty="0"/>
                    </a:p>
                  </a:txBody>
                  <a:tcPr anchor="ctr"/>
                </a:tc>
                <a:tc>
                  <a:txBody>
                    <a:bodyPr/>
                    <a:lstStyle/>
                    <a:p>
                      <a:pPr algn="ctr"/>
                      <a:r>
                        <a:rPr lang="en-GB" sz="1600" dirty="0" smtClean="0"/>
                        <a:t>Stakeholder</a:t>
                      </a:r>
                      <a:endParaRPr lang="en-GB" sz="1600" dirty="0"/>
                    </a:p>
                  </a:txBody>
                  <a:tcPr anchor="ctr"/>
                </a:tc>
                <a:tc>
                  <a:txBody>
                    <a:bodyPr/>
                    <a:lstStyle/>
                    <a:p>
                      <a:pPr algn="ctr"/>
                      <a:r>
                        <a:rPr lang="en-GB" sz="1600" dirty="0" smtClean="0"/>
                        <a:t>Influence</a:t>
                      </a:r>
                      <a:r>
                        <a:rPr lang="en-GB" sz="1600" baseline="0" dirty="0" smtClean="0"/>
                        <a:t> Score</a:t>
                      </a:r>
                      <a:endParaRPr lang="en-GB" sz="1600" dirty="0"/>
                    </a:p>
                  </a:txBody>
                  <a:tcPr anchor="ctr"/>
                </a:tc>
                <a:tc>
                  <a:txBody>
                    <a:bodyPr/>
                    <a:lstStyle/>
                    <a:p>
                      <a:pPr algn="ctr"/>
                      <a:r>
                        <a:rPr lang="en-GB" sz="1600" dirty="0" smtClean="0"/>
                        <a:t>Category</a:t>
                      </a:r>
                      <a:endParaRPr lang="en-GB" sz="1600" dirty="0"/>
                    </a:p>
                  </a:txBody>
                  <a:tcPr anchor="ctr"/>
                </a:tc>
              </a:tr>
              <a:tr h="331360">
                <a:tc>
                  <a:txBody>
                    <a:bodyPr/>
                    <a:lstStyle/>
                    <a:p>
                      <a:pPr algn="ctr" fontAlgn="b"/>
                      <a:r>
                        <a:rPr lang="en-GB" sz="1600" b="0" i="0" u="none" strike="noStrike" dirty="0" smtClean="0">
                          <a:solidFill>
                            <a:schemeClr val="tx1"/>
                          </a:solidFill>
                          <a:effectLst/>
                          <a:latin typeface="+mn-lt"/>
                        </a:rPr>
                        <a:t>1</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err="1" smtClean="0">
                          <a:solidFill>
                            <a:schemeClr val="tx1"/>
                          </a:solidFill>
                          <a:effectLst/>
                          <a:latin typeface="+mn-lt"/>
                        </a:rPr>
                        <a:t>Engadget</a:t>
                      </a:r>
                      <a:endParaRPr lang="en-GB" sz="1600" b="0" i="0" u="none" strike="noStrike" dirty="0">
                        <a:solidFill>
                          <a:schemeClr val="tx1"/>
                        </a:solidFill>
                        <a:effectLst/>
                        <a:latin typeface="+mn-lt"/>
                      </a:endParaRPr>
                    </a:p>
                  </a:txBody>
                  <a:tcPr marL="8145" marR="8145" marT="8639" marB="0" anchor="ctr"/>
                </a:tc>
                <a:tc>
                  <a:txBody>
                    <a:bodyPr/>
                    <a:lstStyle/>
                    <a:p>
                      <a:pPr algn="ctr"/>
                      <a:r>
                        <a:rPr lang="en-GB" sz="1600" i="0" dirty="0" smtClean="0">
                          <a:latin typeface="+mn-lt"/>
                          <a:cs typeface="Calibri" pitchFamily="34" charset="0"/>
                        </a:rPr>
                        <a:t>67.4</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Vertical</a:t>
                      </a:r>
                      <a:r>
                        <a:rPr lang="en-GB" sz="1600" i="0" baseline="0" dirty="0" smtClean="0">
                          <a:latin typeface="+mn-lt"/>
                          <a:cs typeface="Calibri" pitchFamily="34" charset="0"/>
                        </a:rPr>
                        <a:t> Media</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2</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chemeClr val="tx1"/>
                          </a:solidFill>
                          <a:effectLst/>
                          <a:latin typeface="+mn-lt"/>
                        </a:rPr>
                        <a:t>The</a:t>
                      </a:r>
                      <a:r>
                        <a:rPr lang="en-GB" sz="1600" b="0" i="0" u="none" strike="noStrike" baseline="0" dirty="0" smtClean="0">
                          <a:solidFill>
                            <a:schemeClr val="tx1"/>
                          </a:solidFill>
                          <a:effectLst/>
                          <a:latin typeface="+mn-lt"/>
                        </a:rPr>
                        <a:t> Verge</a:t>
                      </a:r>
                      <a:endParaRPr lang="en-GB" sz="1600" b="0" i="0" u="none" strike="noStrike" dirty="0">
                        <a:solidFill>
                          <a:schemeClr val="tx1"/>
                        </a:solidFill>
                        <a:effectLst/>
                        <a:latin typeface="+mn-lt"/>
                      </a:endParaRPr>
                    </a:p>
                  </a:txBody>
                  <a:tcPr marL="8145" marR="8145" marT="8639" marB="0" anchor="ctr"/>
                </a:tc>
                <a:tc>
                  <a:txBody>
                    <a:bodyPr/>
                    <a:lstStyle/>
                    <a:p>
                      <a:pPr algn="ctr"/>
                      <a:r>
                        <a:rPr lang="en-GB" sz="1600" i="0" dirty="0" smtClean="0">
                          <a:latin typeface="+mn-lt"/>
                          <a:cs typeface="Calibri" pitchFamily="34" charset="0"/>
                        </a:rPr>
                        <a:t>57.9</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Vertical</a:t>
                      </a:r>
                      <a:r>
                        <a:rPr lang="en-GB" sz="1600" i="0" baseline="0" dirty="0" smtClean="0">
                          <a:latin typeface="+mn-lt"/>
                          <a:cs typeface="Calibri" pitchFamily="34" charset="0"/>
                        </a:rPr>
                        <a:t> Media</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3</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err="1" smtClean="0">
                          <a:solidFill>
                            <a:schemeClr val="tx1"/>
                          </a:solidFill>
                          <a:effectLst/>
                          <a:latin typeface="+mn-lt"/>
                        </a:rPr>
                        <a:t>SamMobile</a:t>
                      </a:r>
                      <a:endParaRPr lang="en-GB" sz="1600" b="0" i="0" u="none" strike="noStrike" dirty="0">
                        <a:solidFill>
                          <a:schemeClr val="tx1"/>
                        </a:solidFill>
                        <a:effectLst/>
                        <a:latin typeface="+mn-lt"/>
                      </a:endParaRPr>
                    </a:p>
                  </a:txBody>
                  <a:tcPr marL="8145" marR="8145" marT="8639" marB="0" anchor="ctr"/>
                </a:tc>
                <a:tc>
                  <a:txBody>
                    <a:bodyPr/>
                    <a:lstStyle/>
                    <a:p>
                      <a:pPr algn="ctr"/>
                      <a:r>
                        <a:rPr lang="en-GB" sz="1600" i="0" dirty="0" smtClean="0">
                          <a:latin typeface="+mn-lt"/>
                          <a:cs typeface="Calibri" pitchFamily="34" charset="0"/>
                        </a:rPr>
                        <a:t>54.6</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Vertical</a:t>
                      </a:r>
                      <a:r>
                        <a:rPr lang="en-GB" sz="1600" i="0" baseline="0" dirty="0" smtClean="0">
                          <a:latin typeface="+mn-lt"/>
                          <a:cs typeface="Calibri" pitchFamily="34" charset="0"/>
                        </a:rPr>
                        <a:t> Media</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4</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chemeClr val="tx1"/>
                          </a:solidFill>
                          <a:effectLst/>
                          <a:latin typeface="+mn-lt"/>
                        </a:rPr>
                        <a:t>Samsung.com</a:t>
                      </a:r>
                      <a:endParaRPr lang="en-GB" sz="1600" b="0" i="0" u="none" strike="noStrike" dirty="0">
                        <a:solidFill>
                          <a:schemeClr val="tx1"/>
                        </a:solidFill>
                        <a:effectLst/>
                        <a:latin typeface="+mn-lt"/>
                      </a:endParaRPr>
                    </a:p>
                  </a:txBody>
                  <a:tcPr marL="8145" marR="8145" marT="8639" marB="0" anchor="ctr"/>
                </a:tc>
                <a:tc>
                  <a:txBody>
                    <a:bodyPr/>
                    <a:lstStyle/>
                    <a:p>
                      <a:pPr algn="ctr"/>
                      <a:r>
                        <a:rPr lang="en-GB" sz="1600" i="0" dirty="0" smtClean="0">
                          <a:latin typeface="+mn-lt"/>
                          <a:cs typeface="Calibri" pitchFamily="34" charset="0"/>
                        </a:rPr>
                        <a:t>32.7</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Business</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5</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chemeClr val="tx1"/>
                          </a:solidFill>
                          <a:effectLst/>
                          <a:latin typeface="+mn-lt"/>
                        </a:rPr>
                        <a:t>CNET</a:t>
                      </a:r>
                      <a:endParaRPr lang="en-GB" sz="1600" b="0" i="0" u="none" strike="noStrike" dirty="0">
                        <a:solidFill>
                          <a:schemeClr val="tx1"/>
                        </a:solidFill>
                        <a:effectLst/>
                        <a:latin typeface="+mn-lt"/>
                      </a:endParaRPr>
                    </a:p>
                  </a:txBody>
                  <a:tcPr marL="8145" marR="8145" marT="8639" marB="0" anchor="ctr"/>
                </a:tc>
                <a:tc>
                  <a:txBody>
                    <a:bodyPr/>
                    <a:lstStyle/>
                    <a:p>
                      <a:pPr algn="ctr"/>
                      <a:r>
                        <a:rPr lang="en-GB" sz="1600" i="0" dirty="0" smtClean="0">
                          <a:latin typeface="+mn-lt"/>
                          <a:cs typeface="Calibri" pitchFamily="34" charset="0"/>
                        </a:rPr>
                        <a:t>28.6</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Vertical Media</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6</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err="1" smtClean="0">
                          <a:solidFill>
                            <a:schemeClr val="tx1"/>
                          </a:solidFill>
                          <a:effectLst/>
                          <a:latin typeface="+mn-lt"/>
                        </a:rPr>
                        <a:t>Phone</a:t>
                      </a:r>
                      <a:r>
                        <a:rPr lang="en-GB" sz="1600" b="0" i="0" u="none" strike="noStrike" baseline="0" dirty="0" err="1" smtClean="0">
                          <a:solidFill>
                            <a:schemeClr val="tx1"/>
                          </a:solidFill>
                          <a:effectLst/>
                          <a:latin typeface="+mn-lt"/>
                        </a:rPr>
                        <a:t>Arena</a:t>
                      </a:r>
                      <a:endParaRPr lang="en-GB" sz="1600" b="0" i="0" u="none" strike="noStrike" dirty="0">
                        <a:solidFill>
                          <a:schemeClr val="tx1"/>
                        </a:solidFill>
                        <a:effectLst/>
                        <a:latin typeface="+mn-lt"/>
                      </a:endParaRPr>
                    </a:p>
                  </a:txBody>
                  <a:tcPr marL="8145" marR="8145" marT="8639" marB="0" anchor="ctr"/>
                </a:tc>
                <a:tc>
                  <a:txBody>
                    <a:bodyPr/>
                    <a:lstStyle/>
                    <a:p>
                      <a:pPr algn="ctr"/>
                      <a:r>
                        <a:rPr lang="en-GB" sz="1600" i="0" dirty="0" smtClean="0">
                          <a:latin typeface="+mn-lt"/>
                          <a:cs typeface="Calibri" pitchFamily="34" charset="0"/>
                        </a:rPr>
                        <a:t>28.2</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Vertical</a:t>
                      </a:r>
                      <a:r>
                        <a:rPr lang="en-GB" sz="1600" i="0" baseline="0" dirty="0" smtClean="0">
                          <a:latin typeface="+mn-lt"/>
                          <a:cs typeface="Calibri" pitchFamily="34" charset="0"/>
                        </a:rPr>
                        <a:t> Media</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7</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chemeClr val="tx1"/>
                          </a:solidFill>
                          <a:effectLst/>
                          <a:latin typeface="+mn-lt"/>
                        </a:rPr>
                        <a:t>Bloomberg</a:t>
                      </a:r>
                      <a:endParaRPr lang="en-GB" sz="1600" b="0" i="0" u="none" strike="noStrike" dirty="0">
                        <a:solidFill>
                          <a:schemeClr val="tx1"/>
                        </a:solidFill>
                        <a:effectLst/>
                        <a:latin typeface="+mn-lt"/>
                      </a:endParaRPr>
                    </a:p>
                  </a:txBody>
                  <a:tcPr marL="8145" marR="8145" marT="8639" marB="0" anchor="ctr"/>
                </a:tc>
                <a:tc>
                  <a:txBody>
                    <a:bodyPr/>
                    <a:lstStyle/>
                    <a:p>
                      <a:pPr algn="ctr"/>
                      <a:r>
                        <a:rPr lang="en-GB" sz="1600" i="0" dirty="0" smtClean="0">
                          <a:latin typeface="+mn-lt"/>
                          <a:cs typeface="Calibri" pitchFamily="34" charset="0"/>
                        </a:rPr>
                        <a:t>23.7</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News</a:t>
                      </a:r>
                      <a:r>
                        <a:rPr lang="en-GB" sz="1600" i="0" baseline="0" dirty="0" smtClean="0">
                          <a:latin typeface="+mn-lt"/>
                          <a:cs typeface="Calibri" pitchFamily="34" charset="0"/>
                        </a:rPr>
                        <a:t> Media</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8</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chemeClr val="tx1"/>
                          </a:solidFill>
                          <a:effectLst/>
                          <a:latin typeface="+mn-lt"/>
                        </a:rPr>
                        <a:t>Sonymobile.com</a:t>
                      </a:r>
                      <a:endParaRPr lang="en-GB" sz="1600" b="0" i="0" u="none" strike="noStrike" dirty="0">
                        <a:solidFill>
                          <a:schemeClr val="tx1"/>
                        </a:solidFill>
                        <a:effectLst/>
                        <a:latin typeface="+mn-lt"/>
                      </a:endParaRPr>
                    </a:p>
                  </a:txBody>
                  <a:tcPr marL="8145" marR="8145" marT="8639" marB="0" anchor="ctr"/>
                </a:tc>
                <a:tc>
                  <a:txBody>
                    <a:bodyPr/>
                    <a:lstStyle/>
                    <a:p>
                      <a:pPr algn="ctr"/>
                      <a:r>
                        <a:rPr lang="en-GB" sz="1600" i="0" dirty="0" smtClean="0">
                          <a:latin typeface="+mn-lt"/>
                          <a:cs typeface="Calibri" pitchFamily="34" charset="0"/>
                        </a:rPr>
                        <a:t>21.8</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Business</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9</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chemeClr val="tx1"/>
                          </a:solidFill>
                          <a:effectLst/>
                          <a:latin typeface="+mn-lt"/>
                        </a:rPr>
                        <a:t>Reuters</a:t>
                      </a:r>
                      <a:endParaRPr lang="en-GB" sz="1600" b="0" i="0" u="none" strike="noStrike" dirty="0">
                        <a:solidFill>
                          <a:schemeClr val="tx1"/>
                        </a:solidFill>
                        <a:effectLst/>
                        <a:latin typeface="+mn-lt"/>
                      </a:endParaRPr>
                    </a:p>
                  </a:txBody>
                  <a:tcPr marL="8145" marR="8145" marT="8639" marB="0" anchor="ctr"/>
                </a:tc>
                <a:tc>
                  <a:txBody>
                    <a:bodyPr/>
                    <a:lstStyle/>
                    <a:p>
                      <a:pPr algn="ctr"/>
                      <a:r>
                        <a:rPr lang="en-GB" sz="1600" i="0" dirty="0" smtClean="0">
                          <a:latin typeface="+mn-lt"/>
                          <a:cs typeface="Calibri" pitchFamily="34" charset="0"/>
                        </a:rPr>
                        <a:t>21.8</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News Media</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10</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baseline="0" dirty="0" err="1" smtClean="0">
                          <a:solidFill>
                            <a:schemeClr val="tx1"/>
                          </a:solidFill>
                          <a:effectLst/>
                          <a:latin typeface="+mn-lt"/>
                        </a:rPr>
                        <a:t>GSMArena</a:t>
                      </a:r>
                      <a:endParaRPr lang="en-GB" sz="1600" b="0" i="0" u="none" strike="noStrike" baseline="0" dirty="0" smtClean="0">
                        <a:solidFill>
                          <a:schemeClr val="tx1"/>
                        </a:solidFill>
                        <a:effectLst/>
                        <a:latin typeface="+mn-lt"/>
                      </a:endParaRPr>
                    </a:p>
                  </a:txBody>
                  <a:tcPr marL="8145" marR="8145" marT="8639" marB="0" anchor="ctr"/>
                </a:tc>
                <a:tc>
                  <a:txBody>
                    <a:bodyPr/>
                    <a:lstStyle/>
                    <a:p>
                      <a:pPr algn="ctr"/>
                      <a:r>
                        <a:rPr lang="en-GB" sz="1600" i="0" dirty="0" smtClean="0">
                          <a:latin typeface="+mn-lt"/>
                          <a:cs typeface="Calibri" pitchFamily="34" charset="0"/>
                        </a:rPr>
                        <a:t>18.8</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Vertical</a:t>
                      </a:r>
                      <a:r>
                        <a:rPr lang="en-GB" sz="1600" i="0" baseline="0" dirty="0" smtClean="0">
                          <a:latin typeface="+mn-lt"/>
                          <a:cs typeface="Calibri" pitchFamily="34" charset="0"/>
                        </a:rPr>
                        <a:t> Media</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11</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baseline="0" dirty="0" err="1" smtClean="0">
                          <a:solidFill>
                            <a:schemeClr val="tx1"/>
                          </a:solidFill>
                          <a:effectLst/>
                          <a:latin typeface="+mn-lt"/>
                        </a:rPr>
                        <a:t>VentureBeat</a:t>
                      </a:r>
                      <a:endParaRPr lang="en-GB" sz="1600" b="0" i="0" u="none" strike="noStrike" baseline="0" dirty="0" smtClean="0">
                        <a:solidFill>
                          <a:schemeClr val="tx1"/>
                        </a:solidFill>
                        <a:effectLst/>
                        <a:latin typeface="+mn-lt"/>
                      </a:endParaRPr>
                    </a:p>
                  </a:txBody>
                  <a:tcPr marL="8145" marR="8145" marT="8639" marB="0" anchor="ctr"/>
                </a:tc>
                <a:tc>
                  <a:txBody>
                    <a:bodyPr/>
                    <a:lstStyle/>
                    <a:p>
                      <a:pPr algn="ctr"/>
                      <a:r>
                        <a:rPr lang="en-GB" sz="1600" i="0" dirty="0" smtClean="0">
                          <a:latin typeface="+mn-lt"/>
                          <a:cs typeface="Calibri" pitchFamily="34" charset="0"/>
                        </a:rPr>
                        <a:t>17.0</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Vertical Media</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12</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baseline="0" dirty="0" err="1" smtClean="0">
                          <a:solidFill>
                            <a:schemeClr val="tx1"/>
                          </a:solidFill>
                          <a:effectLst/>
                          <a:latin typeface="+mn-lt"/>
                        </a:rPr>
                        <a:t>Phandroid</a:t>
                      </a:r>
                      <a:endParaRPr lang="en-GB" sz="1600" b="0" i="0" u="none" strike="noStrike" baseline="0" dirty="0" smtClean="0">
                        <a:solidFill>
                          <a:schemeClr val="tx1"/>
                        </a:solidFill>
                        <a:effectLst/>
                        <a:latin typeface="+mn-lt"/>
                      </a:endParaRPr>
                    </a:p>
                  </a:txBody>
                  <a:tcPr marL="8145" marR="8145" marT="8639" marB="0" anchor="ctr"/>
                </a:tc>
                <a:tc>
                  <a:txBody>
                    <a:bodyPr/>
                    <a:lstStyle/>
                    <a:p>
                      <a:pPr algn="ctr"/>
                      <a:r>
                        <a:rPr lang="en-GB" sz="1600" i="0" dirty="0" smtClean="0">
                          <a:latin typeface="+mn-lt"/>
                          <a:cs typeface="Calibri" pitchFamily="34" charset="0"/>
                        </a:rPr>
                        <a:t>16.4</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Vertical Media</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13</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baseline="0" dirty="0" smtClean="0">
                          <a:solidFill>
                            <a:schemeClr val="tx1"/>
                          </a:solidFill>
                          <a:effectLst/>
                          <a:latin typeface="+mn-lt"/>
                        </a:rPr>
                        <a:t>ZDNet</a:t>
                      </a:r>
                    </a:p>
                  </a:txBody>
                  <a:tcPr marL="8145" marR="8145" marT="8639" marB="0" anchor="ctr"/>
                </a:tc>
                <a:tc>
                  <a:txBody>
                    <a:bodyPr/>
                    <a:lstStyle/>
                    <a:p>
                      <a:pPr algn="ctr"/>
                      <a:r>
                        <a:rPr lang="en-GB" sz="1600" i="0" dirty="0" smtClean="0">
                          <a:latin typeface="+mn-lt"/>
                          <a:cs typeface="Calibri" pitchFamily="34" charset="0"/>
                        </a:rPr>
                        <a:t>15.9</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Vertical Media</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14</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baseline="0" dirty="0" smtClean="0">
                          <a:solidFill>
                            <a:schemeClr val="tx1"/>
                          </a:solidFill>
                          <a:effectLst/>
                          <a:latin typeface="+mn-lt"/>
                        </a:rPr>
                        <a:t>Slash Gear</a:t>
                      </a:r>
                    </a:p>
                  </a:txBody>
                  <a:tcPr marL="8145" marR="8145" marT="8639" marB="0" anchor="ctr"/>
                </a:tc>
                <a:tc>
                  <a:txBody>
                    <a:bodyPr/>
                    <a:lstStyle/>
                    <a:p>
                      <a:pPr algn="ctr"/>
                      <a:r>
                        <a:rPr lang="en-GB" sz="1600" i="0" dirty="0" smtClean="0">
                          <a:latin typeface="+mn-lt"/>
                          <a:cs typeface="Calibri" pitchFamily="34" charset="0"/>
                        </a:rPr>
                        <a:t>15.4</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Vertical Media</a:t>
                      </a:r>
                      <a:endParaRPr lang="en-GB" sz="1600" i="0" dirty="0">
                        <a:latin typeface="+mn-lt"/>
                        <a:cs typeface="Calibri" pitchFamily="34" charset="0"/>
                      </a:endParaRPr>
                    </a:p>
                  </a:txBody>
                  <a:tcPr marL="78191" marR="78191" marT="41468" marB="41468" anchor="ctr"/>
                </a:tc>
              </a:tr>
              <a:tr h="331360">
                <a:tc>
                  <a:txBody>
                    <a:bodyPr/>
                    <a:lstStyle/>
                    <a:p>
                      <a:pPr algn="ctr" fontAlgn="b"/>
                      <a:r>
                        <a:rPr lang="en-GB" sz="1600" b="0" i="0" u="none" strike="noStrike" dirty="0" smtClean="0">
                          <a:solidFill>
                            <a:schemeClr val="tx1"/>
                          </a:solidFill>
                          <a:effectLst/>
                          <a:latin typeface="+mn-lt"/>
                        </a:rPr>
                        <a:t>15</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baseline="0" dirty="0" smtClean="0">
                          <a:solidFill>
                            <a:schemeClr val="tx1"/>
                          </a:solidFill>
                          <a:effectLst/>
                          <a:latin typeface="+mn-lt"/>
                        </a:rPr>
                        <a:t>The Next Web</a:t>
                      </a:r>
                    </a:p>
                  </a:txBody>
                  <a:tcPr marL="8145" marR="8145" marT="8639" marB="0" anchor="ctr"/>
                </a:tc>
                <a:tc>
                  <a:txBody>
                    <a:bodyPr/>
                    <a:lstStyle/>
                    <a:p>
                      <a:pPr algn="ctr"/>
                      <a:r>
                        <a:rPr lang="en-GB" sz="1600" i="0" dirty="0" smtClean="0">
                          <a:latin typeface="+mn-lt"/>
                          <a:cs typeface="Calibri" pitchFamily="34" charset="0"/>
                        </a:rPr>
                        <a:t>15.2</a:t>
                      </a:r>
                      <a:endParaRPr lang="en-GB" sz="1600" i="0" dirty="0">
                        <a:latin typeface="+mn-lt"/>
                        <a:cs typeface="Calibri" pitchFamily="34" charset="0"/>
                      </a:endParaRPr>
                    </a:p>
                  </a:txBody>
                  <a:tcPr marL="78191" marR="78191" marT="41468" marB="41468" anchor="ctr"/>
                </a:tc>
                <a:tc>
                  <a:txBody>
                    <a:bodyPr/>
                    <a:lstStyle/>
                    <a:p>
                      <a:pPr algn="ctr"/>
                      <a:r>
                        <a:rPr lang="en-GB" sz="1600" i="0" dirty="0" smtClean="0">
                          <a:latin typeface="+mn-lt"/>
                          <a:cs typeface="Calibri" pitchFamily="34" charset="0"/>
                        </a:rPr>
                        <a:t>Vertical Media</a:t>
                      </a:r>
                      <a:endParaRPr lang="en-GB" sz="1600" i="0" dirty="0">
                        <a:latin typeface="+mn-lt"/>
                        <a:cs typeface="Calibri" pitchFamily="34" charset="0"/>
                      </a:endParaRPr>
                    </a:p>
                  </a:txBody>
                  <a:tcPr marL="78191" marR="78191" marT="41468" marB="41468" anchor="ctr"/>
                </a:tc>
              </a:tr>
            </a:tbl>
          </a:graphicData>
        </a:graphic>
      </p:graphicFrame>
      <p:pic>
        <p:nvPicPr>
          <p:cNvPr id="9" name="Picture 2" descr="E:\UserData\SHARED\IFA20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3647" y="388454"/>
            <a:ext cx="1253611"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txBox="1">
            <a:spLocks/>
          </p:cNvSpPr>
          <p:nvPr/>
        </p:nvSpPr>
        <p:spPr>
          <a:xfrm>
            <a:off x="234132" y="360000"/>
            <a:ext cx="8712968" cy="1260391"/>
          </a:xfrm>
          <a:prstGeom prst="rect">
            <a:avLst/>
          </a:prstGeom>
        </p:spPr>
        <p:txBody>
          <a:bodyPr/>
          <a:lstStyle>
            <a:lvl1pPr marL="0" indent="0" algn="l" defTabSz="995690" rtl="0" eaLnBrk="1" latinLnBrk="0" hangingPunct="1">
              <a:spcBef>
                <a:spcPct val="20000"/>
              </a:spcBef>
              <a:buFontTx/>
              <a:buNone/>
              <a:defRPr sz="2400" b="1" kern="1200" baseline="0">
                <a:solidFill>
                  <a:schemeClr val="accent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GB" dirty="0" smtClean="0">
                <a:solidFill>
                  <a:srgbClr val="4F81BD"/>
                </a:solidFill>
              </a:rPr>
              <a:t>Top </a:t>
            </a:r>
            <a:r>
              <a:rPr lang="en-GB" dirty="0" smtClean="0">
                <a:solidFill>
                  <a:srgbClr val="4F81BD"/>
                </a:solidFill>
              </a:rPr>
              <a:t>Influencers </a:t>
            </a:r>
            <a:r>
              <a:rPr lang="en-GB" dirty="0" smtClean="0">
                <a:solidFill>
                  <a:srgbClr val="5578D2"/>
                </a:solidFill>
              </a:rPr>
              <a:t> </a:t>
            </a:r>
            <a:endParaRPr lang="en-GB" dirty="0">
              <a:solidFill>
                <a:srgbClr val="000028"/>
              </a:solidFill>
            </a:endParaRPr>
          </a:p>
        </p:txBody>
      </p:sp>
    </p:spTree>
    <p:extLst>
      <p:ext uri="{BB962C8B-B14F-4D97-AF65-F5344CB8AC3E}">
        <p14:creationId xmlns:p14="http://schemas.microsoft.com/office/powerpoint/2010/main" val="1055791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5B552F8-2929-4E8C-A90B-66E327AC57F0}" type="slidenum">
              <a:rPr lang="en-GB" smtClean="0"/>
              <a:pPr/>
              <a:t>16</a:t>
            </a:fld>
            <a:endParaRPr lang="en-GB" dirty="0"/>
          </a:p>
        </p:txBody>
      </p:sp>
      <p:sp>
        <p:nvSpPr>
          <p:cNvPr id="6" name="Text Placeholder 5"/>
          <p:cNvSpPr>
            <a:spLocks noGrp="1"/>
          </p:cNvSpPr>
          <p:nvPr>
            <p:ph type="body" sz="quarter" idx="12"/>
          </p:nvPr>
        </p:nvSpPr>
        <p:spPr/>
        <p:txBody>
          <a:bodyPr/>
          <a:lstStyle/>
          <a:p>
            <a:r>
              <a:rPr lang="en-GB" dirty="0"/>
              <a:t>IFA 2013 &gt; </a:t>
            </a:r>
            <a:r>
              <a:rPr lang="en-GB" b="1" dirty="0">
                <a:solidFill>
                  <a:srgbClr val="4F81BD"/>
                </a:solidFill>
              </a:rPr>
              <a:t>Top </a:t>
            </a:r>
            <a:r>
              <a:rPr lang="en-GB" b="1" dirty="0" smtClean="0">
                <a:solidFill>
                  <a:srgbClr val="4F81BD"/>
                </a:solidFill>
              </a:rPr>
              <a:t>Twitter Influencers</a:t>
            </a:r>
            <a:endParaRPr lang="en-GB" b="1" dirty="0">
              <a:solidFill>
                <a:srgbClr val="4F81BD"/>
              </a:solidFill>
            </a:endParaRPr>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513900984"/>
              </p:ext>
            </p:extLst>
          </p:nvPr>
        </p:nvGraphicFramePr>
        <p:xfrm>
          <a:off x="594173" y="1258888"/>
          <a:ext cx="9576939" cy="5589270"/>
        </p:xfrm>
        <a:graphic>
          <a:graphicData uri="http://schemas.openxmlformats.org/drawingml/2006/table">
            <a:tbl>
              <a:tblPr firstRow="1" bandRow="1">
                <a:tableStyleId>{6E25E649-3F16-4E02-A733-19D2CDBF48F0}</a:tableStyleId>
              </a:tblPr>
              <a:tblGrid>
                <a:gridCol w="1023490"/>
                <a:gridCol w="2630171"/>
                <a:gridCol w="2961639"/>
                <a:gridCol w="2961639"/>
              </a:tblGrid>
              <a:tr h="261099">
                <a:tc>
                  <a:txBody>
                    <a:bodyPr/>
                    <a:lstStyle/>
                    <a:p>
                      <a:pPr algn="ctr"/>
                      <a:r>
                        <a:rPr lang="en-GB" sz="1200" dirty="0" smtClean="0">
                          <a:latin typeface="+mn-lt"/>
                        </a:rPr>
                        <a:t>Rank</a:t>
                      </a:r>
                      <a:endParaRPr lang="en-GB" sz="1200" dirty="0">
                        <a:latin typeface="+mn-lt"/>
                      </a:endParaRPr>
                    </a:p>
                  </a:txBody>
                  <a:tcPr anchor="ctr"/>
                </a:tc>
                <a:tc>
                  <a:txBody>
                    <a:bodyPr/>
                    <a:lstStyle/>
                    <a:p>
                      <a:pPr algn="ctr"/>
                      <a:r>
                        <a:rPr lang="en-GB" sz="1200" dirty="0" smtClean="0">
                          <a:latin typeface="+mn-lt"/>
                        </a:rPr>
                        <a:t>Name</a:t>
                      </a:r>
                      <a:endParaRPr lang="en-GB" sz="1200" dirty="0">
                        <a:latin typeface="+mn-lt"/>
                      </a:endParaRPr>
                    </a:p>
                  </a:txBody>
                  <a:tcPr anchor="ctr"/>
                </a:tc>
                <a:tc>
                  <a:txBody>
                    <a:bodyPr/>
                    <a:lstStyle/>
                    <a:p>
                      <a:pPr algn="ctr"/>
                      <a:r>
                        <a:rPr lang="en-GB" sz="1200" dirty="0" smtClean="0">
                          <a:latin typeface="+mn-lt"/>
                        </a:rPr>
                        <a:t>Twitter</a:t>
                      </a:r>
                      <a:r>
                        <a:rPr lang="en-GB" sz="1200" baseline="0" dirty="0" smtClean="0">
                          <a:latin typeface="+mn-lt"/>
                        </a:rPr>
                        <a:t> Handle</a:t>
                      </a:r>
                      <a:endParaRPr lang="en-GB" sz="1200" dirty="0">
                        <a:latin typeface="+mn-lt"/>
                      </a:endParaRPr>
                    </a:p>
                  </a:txBody>
                  <a:tcPr anchor="ctr"/>
                </a:tc>
                <a:tc>
                  <a:txBody>
                    <a:bodyPr/>
                    <a:lstStyle/>
                    <a:p>
                      <a:pPr algn="ctr"/>
                      <a:r>
                        <a:rPr lang="en-GB" sz="1200" dirty="0" smtClean="0">
                          <a:latin typeface="+mn-lt"/>
                        </a:rPr>
                        <a:t>Influence</a:t>
                      </a:r>
                      <a:r>
                        <a:rPr lang="en-GB" sz="1200" baseline="0" dirty="0" smtClean="0">
                          <a:latin typeface="+mn-lt"/>
                        </a:rPr>
                        <a:t> Score</a:t>
                      </a:r>
                      <a:endParaRPr lang="en-GB" sz="1200" dirty="0">
                        <a:latin typeface="+mn-lt"/>
                      </a:endParaRPr>
                    </a:p>
                  </a:txBody>
                  <a:tcPr anchor="ctr"/>
                </a:tc>
              </a:tr>
              <a:tr h="168627">
                <a:tc>
                  <a:txBody>
                    <a:bodyPr/>
                    <a:lstStyle/>
                    <a:p>
                      <a:pPr algn="ctr" fontAlgn="b"/>
                      <a:r>
                        <a:rPr lang="en-GB" sz="800" b="0" i="0" u="none" strike="noStrike" dirty="0" smtClean="0">
                          <a:solidFill>
                            <a:schemeClr val="tx1"/>
                          </a:solidFill>
                          <a:effectLst/>
                          <a:latin typeface="+mn-lt"/>
                        </a:rPr>
                        <a:t>1</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Lenovo</a:t>
                      </a:r>
                    </a:p>
                  </a:txBody>
                  <a:tcPr marL="9525" marR="9525" marT="9525" marB="0" anchor="b"/>
                </a:tc>
                <a:tc>
                  <a:txBody>
                    <a:bodyPr/>
                    <a:lstStyle/>
                    <a:p>
                      <a:pPr algn="ctr" fontAlgn="b"/>
                      <a:r>
                        <a:rPr lang="en-GB" sz="1100" b="0" i="0" u="none" strike="noStrike">
                          <a:solidFill>
                            <a:srgbClr val="000000"/>
                          </a:solidFill>
                          <a:effectLst/>
                          <a:latin typeface="+mn-lt"/>
                        </a:rPr>
                        <a:t>lenovo</a:t>
                      </a:r>
                    </a:p>
                  </a:txBody>
                  <a:tcPr marL="9525" marR="9525" marT="9525" marB="0" anchor="b"/>
                </a:tc>
                <a:tc>
                  <a:txBody>
                    <a:bodyPr/>
                    <a:lstStyle/>
                    <a:p>
                      <a:pPr algn="ctr" fontAlgn="b"/>
                      <a:r>
                        <a:rPr lang="en-GB" sz="1100" b="0" i="0" u="none" strike="noStrike" dirty="0" smtClean="0">
                          <a:solidFill>
                            <a:srgbClr val="000000"/>
                          </a:solidFill>
                          <a:effectLst/>
                          <a:latin typeface="+mn-lt"/>
                        </a:rPr>
                        <a:t>28842</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2</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Andreas Gotthelf</a:t>
                      </a:r>
                    </a:p>
                  </a:txBody>
                  <a:tcPr marL="9525" marR="9525" marT="9525" marB="0" anchor="b"/>
                </a:tc>
                <a:tc>
                  <a:txBody>
                    <a:bodyPr/>
                    <a:lstStyle/>
                    <a:p>
                      <a:pPr algn="ctr" fontAlgn="b"/>
                      <a:r>
                        <a:rPr lang="en-GB" sz="1100" b="0" i="0" u="none" strike="noStrike">
                          <a:solidFill>
                            <a:srgbClr val="000000"/>
                          </a:solidFill>
                          <a:effectLst/>
                          <a:latin typeface="+mn-lt"/>
                        </a:rPr>
                        <a:t>Agotthelf</a:t>
                      </a:r>
                    </a:p>
                  </a:txBody>
                  <a:tcPr marL="9525" marR="9525" marT="9525" marB="0" anchor="b"/>
                </a:tc>
                <a:tc>
                  <a:txBody>
                    <a:bodyPr/>
                    <a:lstStyle/>
                    <a:p>
                      <a:pPr algn="ctr" fontAlgn="b"/>
                      <a:r>
                        <a:rPr lang="en-GB" sz="1100" b="0" i="0" u="none" strike="noStrike" dirty="0">
                          <a:solidFill>
                            <a:srgbClr val="000000"/>
                          </a:solidFill>
                          <a:effectLst/>
                          <a:latin typeface="+mn-lt"/>
                        </a:rPr>
                        <a:t>23942</a:t>
                      </a: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3</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dirty="0">
                          <a:solidFill>
                            <a:srgbClr val="000000"/>
                          </a:solidFill>
                          <a:effectLst/>
                          <a:latin typeface="+mn-lt"/>
                        </a:rPr>
                        <a:t>Lenovo Deutschland</a:t>
                      </a:r>
                    </a:p>
                  </a:txBody>
                  <a:tcPr marL="9525" marR="9525" marT="9525" marB="0" anchor="b"/>
                </a:tc>
                <a:tc>
                  <a:txBody>
                    <a:bodyPr/>
                    <a:lstStyle/>
                    <a:p>
                      <a:pPr algn="ctr" fontAlgn="b"/>
                      <a:r>
                        <a:rPr lang="en-GB" sz="1100" b="0" i="0" u="none" strike="noStrike">
                          <a:solidFill>
                            <a:srgbClr val="000000"/>
                          </a:solidFill>
                          <a:effectLst/>
                          <a:latin typeface="+mn-lt"/>
                        </a:rPr>
                        <a:t>lenovode</a:t>
                      </a:r>
                    </a:p>
                  </a:txBody>
                  <a:tcPr marL="9525" marR="9525" marT="9525" marB="0" anchor="b"/>
                </a:tc>
                <a:tc>
                  <a:txBody>
                    <a:bodyPr/>
                    <a:lstStyle/>
                    <a:p>
                      <a:pPr algn="ctr" fontAlgn="b"/>
                      <a:r>
                        <a:rPr lang="en-GB" sz="1100" b="0" i="0" u="none" strike="noStrike" dirty="0" smtClean="0">
                          <a:solidFill>
                            <a:srgbClr val="000000"/>
                          </a:solidFill>
                          <a:effectLst/>
                          <a:latin typeface="+mn-lt"/>
                        </a:rPr>
                        <a:t>23204</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4</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Panasonic</a:t>
                      </a:r>
                    </a:p>
                  </a:txBody>
                  <a:tcPr marL="9525" marR="9525" marT="9525" marB="0" anchor="b"/>
                </a:tc>
                <a:tc>
                  <a:txBody>
                    <a:bodyPr/>
                    <a:lstStyle/>
                    <a:p>
                      <a:pPr algn="ctr" fontAlgn="b"/>
                      <a:r>
                        <a:rPr lang="en-GB" sz="1100" b="0" i="0" u="none" strike="noStrike">
                          <a:solidFill>
                            <a:srgbClr val="000000"/>
                          </a:solidFill>
                          <a:effectLst/>
                          <a:latin typeface="+mn-lt"/>
                        </a:rPr>
                        <a:t>panasonic</a:t>
                      </a:r>
                    </a:p>
                  </a:txBody>
                  <a:tcPr marL="9525" marR="9525" marT="9525" marB="0" anchor="b"/>
                </a:tc>
                <a:tc>
                  <a:txBody>
                    <a:bodyPr/>
                    <a:lstStyle/>
                    <a:p>
                      <a:pPr algn="ctr" fontAlgn="b"/>
                      <a:r>
                        <a:rPr lang="en-GB" sz="1100" b="0" i="0" u="none" strike="noStrike" dirty="0">
                          <a:solidFill>
                            <a:srgbClr val="000000"/>
                          </a:solidFill>
                          <a:effectLst/>
                          <a:latin typeface="+mn-lt"/>
                        </a:rPr>
                        <a:t>19137</a:t>
                      </a: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5</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Martin Schumacher</a:t>
                      </a:r>
                    </a:p>
                  </a:txBody>
                  <a:tcPr marL="9525" marR="9525" marT="9525" marB="0" anchor="b"/>
                </a:tc>
                <a:tc>
                  <a:txBody>
                    <a:bodyPr/>
                    <a:lstStyle/>
                    <a:p>
                      <a:pPr algn="ctr" fontAlgn="b"/>
                      <a:r>
                        <a:rPr lang="en-GB" sz="1100" b="0" i="0" u="none" strike="noStrike">
                          <a:solidFill>
                            <a:srgbClr val="000000"/>
                          </a:solidFill>
                          <a:effectLst/>
                          <a:latin typeface="+mn-lt"/>
                        </a:rPr>
                        <a:t>keineantwort</a:t>
                      </a:r>
                    </a:p>
                  </a:txBody>
                  <a:tcPr marL="9525" marR="9525" marT="9525" marB="0" anchor="b"/>
                </a:tc>
                <a:tc>
                  <a:txBody>
                    <a:bodyPr/>
                    <a:lstStyle/>
                    <a:p>
                      <a:pPr algn="ctr" fontAlgn="b"/>
                      <a:r>
                        <a:rPr lang="en-GB" sz="1100" b="0" i="0" u="none" strike="noStrike" dirty="0">
                          <a:solidFill>
                            <a:srgbClr val="000000"/>
                          </a:solidFill>
                          <a:effectLst/>
                          <a:latin typeface="+mn-lt"/>
                        </a:rPr>
                        <a:t>18146</a:t>
                      </a: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6</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Microsoft</a:t>
                      </a:r>
                    </a:p>
                  </a:txBody>
                  <a:tcPr marL="9525" marR="9525" marT="9525" marB="0" anchor="b"/>
                </a:tc>
                <a:tc>
                  <a:txBody>
                    <a:bodyPr/>
                    <a:lstStyle/>
                    <a:p>
                      <a:pPr algn="ctr" fontAlgn="b"/>
                      <a:r>
                        <a:rPr lang="en-GB" sz="1100" b="0" i="0" u="none" strike="noStrike">
                          <a:solidFill>
                            <a:srgbClr val="000000"/>
                          </a:solidFill>
                          <a:effectLst/>
                          <a:latin typeface="+mn-lt"/>
                        </a:rPr>
                        <a:t>Microsoft</a:t>
                      </a:r>
                    </a:p>
                  </a:txBody>
                  <a:tcPr marL="9525" marR="9525" marT="9525" marB="0" anchor="b"/>
                </a:tc>
                <a:tc>
                  <a:txBody>
                    <a:bodyPr/>
                    <a:lstStyle/>
                    <a:p>
                      <a:pPr algn="ctr" fontAlgn="b"/>
                      <a:r>
                        <a:rPr lang="en-GB" sz="1100" b="0" i="0" u="none" strike="noStrike" dirty="0" smtClean="0">
                          <a:solidFill>
                            <a:srgbClr val="000000"/>
                          </a:solidFill>
                          <a:effectLst/>
                          <a:latin typeface="+mn-lt"/>
                        </a:rPr>
                        <a:t>17493</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7</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dirty="0">
                          <a:solidFill>
                            <a:srgbClr val="000000"/>
                          </a:solidFill>
                          <a:effectLst/>
                          <a:latin typeface="+mn-lt"/>
                        </a:rPr>
                        <a:t>GIGA </a:t>
                      </a:r>
                      <a:r>
                        <a:rPr lang="en-GB" sz="1100" b="0" i="0" u="none" strike="noStrike" dirty="0" smtClean="0">
                          <a:solidFill>
                            <a:srgbClr val="000000"/>
                          </a:solidFill>
                          <a:effectLst/>
                          <a:latin typeface="+mn-lt"/>
                        </a:rPr>
                        <a:t>Android - </a:t>
                      </a:r>
                      <a:r>
                        <a:rPr lang="en-GB" sz="1100" b="0" i="0" u="none" strike="noStrike" dirty="0">
                          <a:solidFill>
                            <a:srgbClr val="000000"/>
                          </a:solidFill>
                          <a:effectLst/>
                          <a:latin typeface="+mn-lt"/>
                        </a:rPr>
                        <a:t>DE</a:t>
                      </a:r>
                    </a:p>
                  </a:txBody>
                  <a:tcPr marL="9525" marR="9525" marT="9525" marB="0" anchor="b"/>
                </a:tc>
                <a:tc>
                  <a:txBody>
                    <a:bodyPr/>
                    <a:lstStyle/>
                    <a:p>
                      <a:pPr algn="ctr" fontAlgn="b"/>
                      <a:r>
                        <a:rPr lang="en-GB" sz="1100" b="0" i="0" u="none" strike="noStrike" dirty="0" err="1">
                          <a:solidFill>
                            <a:srgbClr val="000000"/>
                          </a:solidFill>
                          <a:effectLst/>
                          <a:latin typeface="+mn-lt"/>
                        </a:rPr>
                        <a:t>GIGAandroid</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a:solidFill>
                            <a:srgbClr val="000000"/>
                          </a:solidFill>
                          <a:effectLst/>
                          <a:latin typeface="+mn-lt"/>
                        </a:rPr>
                        <a:t>16322</a:t>
                      </a: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8</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Microsoft Windows</a:t>
                      </a:r>
                    </a:p>
                  </a:txBody>
                  <a:tcPr marL="9525" marR="9525" marT="9525" marB="0" anchor="b"/>
                </a:tc>
                <a:tc>
                  <a:txBody>
                    <a:bodyPr/>
                    <a:lstStyle/>
                    <a:p>
                      <a:pPr algn="ctr" fontAlgn="b"/>
                      <a:r>
                        <a:rPr lang="en-GB" sz="1100" b="0" i="0" u="none" strike="noStrike" dirty="0">
                          <a:solidFill>
                            <a:srgbClr val="000000"/>
                          </a:solidFill>
                          <a:effectLst/>
                          <a:latin typeface="+mn-lt"/>
                        </a:rPr>
                        <a:t>Windows</a:t>
                      </a:r>
                    </a:p>
                  </a:txBody>
                  <a:tcPr marL="9525" marR="9525" marT="9525" marB="0" anchor="b"/>
                </a:tc>
                <a:tc>
                  <a:txBody>
                    <a:bodyPr/>
                    <a:lstStyle/>
                    <a:p>
                      <a:pPr algn="ctr" fontAlgn="b"/>
                      <a:r>
                        <a:rPr lang="en-GB" sz="1100" b="0" i="0" u="none" strike="noStrike" dirty="0" smtClean="0">
                          <a:solidFill>
                            <a:srgbClr val="000000"/>
                          </a:solidFill>
                          <a:effectLst/>
                          <a:latin typeface="+mn-lt"/>
                        </a:rPr>
                        <a:t>15278</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9</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dirty="0" err="1">
                          <a:solidFill>
                            <a:srgbClr val="000000"/>
                          </a:solidFill>
                          <a:effectLst/>
                          <a:latin typeface="+mn-lt"/>
                        </a:rPr>
                        <a:t>VitaDock</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a:solidFill>
                            <a:srgbClr val="000000"/>
                          </a:solidFill>
                          <a:effectLst/>
                          <a:latin typeface="+mn-lt"/>
                        </a:rPr>
                        <a:t>VitaDock</a:t>
                      </a:r>
                    </a:p>
                  </a:txBody>
                  <a:tcPr marL="9525" marR="9525" marT="9525" marB="0" anchor="b"/>
                </a:tc>
                <a:tc>
                  <a:txBody>
                    <a:bodyPr/>
                    <a:lstStyle/>
                    <a:p>
                      <a:pPr algn="ctr" fontAlgn="b"/>
                      <a:r>
                        <a:rPr lang="en-GB" sz="1100" b="0" i="0" u="none" strike="noStrike" dirty="0">
                          <a:solidFill>
                            <a:srgbClr val="000000"/>
                          </a:solidFill>
                          <a:effectLst/>
                          <a:latin typeface="+mn-lt"/>
                        </a:rPr>
                        <a:t>10128</a:t>
                      </a: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10</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Francisco De Jesús</a:t>
                      </a:r>
                    </a:p>
                  </a:txBody>
                  <a:tcPr marL="9525" marR="9525" marT="9525" marB="0" anchor="b"/>
                </a:tc>
                <a:tc>
                  <a:txBody>
                    <a:bodyPr/>
                    <a:lstStyle/>
                    <a:p>
                      <a:pPr algn="ctr" fontAlgn="b"/>
                      <a:r>
                        <a:rPr lang="en-GB" sz="1100" b="0" i="0" u="none" strike="noStrike" dirty="0" err="1">
                          <a:solidFill>
                            <a:srgbClr val="000000"/>
                          </a:solidFill>
                          <a:effectLst/>
                          <a:latin typeface="+mn-lt"/>
                        </a:rPr>
                        <a:t>worldwidegadget</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mn-lt"/>
                        </a:rPr>
                        <a:t>8683</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11</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Evi Maquoi</a:t>
                      </a:r>
                    </a:p>
                  </a:txBody>
                  <a:tcPr marL="9525" marR="9525" marT="9525" marB="0" anchor="b"/>
                </a:tc>
                <a:tc>
                  <a:txBody>
                    <a:bodyPr/>
                    <a:lstStyle/>
                    <a:p>
                      <a:pPr algn="ctr" fontAlgn="b"/>
                      <a:r>
                        <a:rPr lang="en-GB" sz="1100" b="0" i="0" u="none" strike="noStrike">
                          <a:solidFill>
                            <a:srgbClr val="000000"/>
                          </a:solidFill>
                          <a:effectLst/>
                          <a:latin typeface="+mn-lt"/>
                        </a:rPr>
                        <a:t>EviMaquoi</a:t>
                      </a:r>
                    </a:p>
                  </a:txBody>
                  <a:tcPr marL="9525" marR="9525" marT="9525" marB="0" anchor="b"/>
                </a:tc>
                <a:tc>
                  <a:txBody>
                    <a:bodyPr/>
                    <a:lstStyle/>
                    <a:p>
                      <a:pPr algn="ctr" fontAlgn="b"/>
                      <a:r>
                        <a:rPr lang="en-GB" sz="1100" b="0" i="0" u="none" strike="noStrike" dirty="0" smtClean="0">
                          <a:solidFill>
                            <a:srgbClr val="000000"/>
                          </a:solidFill>
                          <a:effectLst/>
                          <a:latin typeface="+mn-lt"/>
                        </a:rPr>
                        <a:t>8181</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12</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gadgetmaniaes</a:t>
                      </a:r>
                    </a:p>
                  </a:txBody>
                  <a:tcPr marL="9525" marR="9525" marT="9525" marB="0" anchor="b"/>
                </a:tc>
                <a:tc>
                  <a:txBody>
                    <a:bodyPr/>
                    <a:lstStyle/>
                    <a:p>
                      <a:pPr algn="ctr" fontAlgn="b"/>
                      <a:r>
                        <a:rPr lang="en-GB" sz="1100" b="0" i="0" u="none" strike="noStrike">
                          <a:solidFill>
                            <a:srgbClr val="000000"/>
                          </a:solidFill>
                          <a:effectLst/>
                          <a:latin typeface="+mn-lt"/>
                        </a:rPr>
                        <a:t>gadgetmaniaes</a:t>
                      </a:r>
                    </a:p>
                  </a:txBody>
                  <a:tcPr marL="9525" marR="9525" marT="9525" marB="0" anchor="b"/>
                </a:tc>
                <a:tc>
                  <a:txBody>
                    <a:bodyPr/>
                    <a:lstStyle/>
                    <a:p>
                      <a:pPr algn="ctr" fontAlgn="b"/>
                      <a:r>
                        <a:rPr lang="en-GB" sz="1100" b="0" i="0" u="none" strike="noStrike" dirty="0" smtClean="0">
                          <a:solidFill>
                            <a:srgbClr val="000000"/>
                          </a:solidFill>
                          <a:effectLst/>
                          <a:latin typeface="+mn-lt"/>
                        </a:rPr>
                        <a:t>5818</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13</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Paréntesis.com</a:t>
                      </a:r>
                    </a:p>
                  </a:txBody>
                  <a:tcPr marL="9525" marR="9525" marT="9525" marB="0" anchor="b"/>
                </a:tc>
                <a:tc>
                  <a:txBody>
                    <a:bodyPr/>
                    <a:lstStyle/>
                    <a:p>
                      <a:pPr algn="ctr" fontAlgn="b"/>
                      <a:r>
                        <a:rPr lang="en-GB" sz="1100" b="0" i="0" u="none" strike="noStrike">
                          <a:solidFill>
                            <a:srgbClr val="000000"/>
                          </a:solidFill>
                          <a:effectLst/>
                          <a:latin typeface="+mn-lt"/>
                        </a:rPr>
                        <a:t>parentesiscom</a:t>
                      </a:r>
                    </a:p>
                  </a:txBody>
                  <a:tcPr marL="9525" marR="9525" marT="9525" marB="0" anchor="b"/>
                </a:tc>
                <a:tc>
                  <a:txBody>
                    <a:bodyPr/>
                    <a:lstStyle/>
                    <a:p>
                      <a:pPr algn="ctr" fontAlgn="b"/>
                      <a:r>
                        <a:rPr lang="en-GB" sz="1100" b="0" i="0" u="none" strike="noStrike" dirty="0" smtClean="0">
                          <a:solidFill>
                            <a:srgbClr val="000000"/>
                          </a:solidFill>
                          <a:effectLst/>
                          <a:latin typeface="+mn-lt"/>
                        </a:rPr>
                        <a:t>5298</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14</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dirty="0">
                          <a:solidFill>
                            <a:srgbClr val="000000"/>
                          </a:solidFill>
                          <a:effectLst/>
                          <a:latin typeface="+mn-lt"/>
                        </a:rPr>
                        <a:t>Microsoft</a:t>
                      </a:r>
                    </a:p>
                  </a:txBody>
                  <a:tcPr marL="9525" marR="9525" marT="9525" marB="0" anchor="b"/>
                </a:tc>
                <a:tc>
                  <a:txBody>
                    <a:bodyPr/>
                    <a:lstStyle/>
                    <a:p>
                      <a:pPr algn="ctr" fontAlgn="b"/>
                      <a:r>
                        <a:rPr lang="en-GB" sz="1100" b="0" i="0" u="none" strike="noStrike">
                          <a:solidFill>
                            <a:srgbClr val="000000"/>
                          </a:solidFill>
                          <a:effectLst/>
                          <a:latin typeface="+mn-lt"/>
                        </a:rPr>
                        <a:t>MicrosoftOEM</a:t>
                      </a:r>
                    </a:p>
                  </a:txBody>
                  <a:tcPr marL="9525" marR="9525" marT="9525" marB="0" anchor="b"/>
                </a:tc>
                <a:tc>
                  <a:txBody>
                    <a:bodyPr/>
                    <a:lstStyle/>
                    <a:p>
                      <a:pPr algn="ctr" fontAlgn="b"/>
                      <a:r>
                        <a:rPr lang="en-GB" sz="1100" b="0" i="0" u="none" strike="noStrike" dirty="0" smtClean="0">
                          <a:solidFill>
                            <a:srgbClr val="000000"/>
                          </a:solidFill>
                          <a:effectLst/>
                          <a:latin typeface="+mn-lt"/>
                        </a:rPr>
                        <a:t>5003</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15</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dirty="0" smtClean="0">
                          <a:solidFill>
                            <a:srgbClr val="000000"/>
                          </a:solidFill>
                          <a:effectLst/>
                          <a:latin typeface="+mn-lt"/>
                        </a:rPr>
                        <a:t>Philips at IFA</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err="1">
                          <a:solidFill>
                            <a:srgbClr val="000000"/>
                          </a:solidFill>
                          <a:effectLst/>
                          <a:latin typeface="+mn-lt"/>
                        </a:rPr>
                        <a:t>Philips_IFA</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mn-lt"/>
                        </a:rPr>
                        <a:t>4913</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16</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dirty="0">
                          <a:solidFill>
                            <a:srgbClr val="000000"/>
                          </a:solidFill>
                          <a:effectLst/>
                          <a:latin typeface="+mn-lt"/>
                        </a:rPr>
                        <a:t>What </a:t>
                      </a:r>
                      <a:r>
                        <a:rPr lang="en-GB" sz="1100" b="0" i="0" u="none" strike="noStrike" dirty="0" err="1" smtClean="0">
                          <a:solidFill>
                            <a:srgbClr val="000000"/>
                          </a:solidFill>
                          <a:effectLst/>
                          <a:latin typeface="+mn-lt"/>
                        </a:rPr>
                        <a:t>HiFi</a:t>
                      </a:r>
                      <a:r>
                        <a:rPr lang="en-GB" sz="1100" b="0" i="0" u="none" strike="noStrike" dirty="0" smtClean="0">
                          <a:solidFill>
                            <a:srgbClr val="000000"/>
                          </a:solidFill>
                          <a:effectLst/>
                          <a:latin typeface="+mn-lt"/>
                        </a:rPr>
                        <a:t>?</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a:solidFill>
                            <a:srgbClr val="000000"/>
                          </a:solidFill>
                          <a:effectLst/>
                          <a:latin typeface="+mn-lt"/>
                        </a:rPr>
                        <a:t>whathifi</a:t>
                      </a:r>
                    </a:p>
                  </a:txBody>
                  <a:tcPr marL="9525" marR="9525" marT="9525" marB="0" anchor="b"/>
                </a:tc>
                <a:tc>
                  <a:txBody>
                    <a:bodyPr/>
                    <a:lstStyle/>
                    <a:p>
                      <a:pPr algn="ctr" fontAlgn="b"/>
                      <a:r>
                        <a:rPr lang="en-GB" sz="1100" b="0" i="0" u="none" strike="noStrike" dirty="0">
                          <a:solidFill>
                            <a:srgbClr val="000000"/>
                          </a:solidFill>
                          <a:effectLst/>
                          <a:latin typeface="+mn-lt"/>
                        </a:rPr>
                        <a:t>4755</a:t>
                      </a: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17</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dirty="0">
                          <a:solidFill>
                            <a:srgbClr val="000000"/>
                          </a:solidFill>
                          <a:effectLst/>
                          <a:latin typeface="+mn-lt"/>
                        </a:rPr>
                        <a:t>Panasonic </a:t>
                      </a:r>
                      <a:r>
                        <a:rPr lang="en-GB" sz="1100" b="0" i="0" u="none" strike="noStrike" dirty="0" err="1" smtClean="0">
                          <a:solidFill>
                            <a:srgbClr val="000000"/>
                          </a:solidFill>
                          <a:effectLst/>
                          <a:latin typeface="+mn-lt"/>
                          <a:cs typeface="Calibri" pitchFamily="34" charset="0"/>
                        </a:rPr>
                        <a:t>Espa</a:t>
                      </a:r>
                      <a:r>
                        <a:rPr lang="en-GB" sz="1100" b="0" i="0" kern="1200" dirty="0" err="1" smtClean="0">
                          <a:solidFill>
                            <a:schemeClr val="dk1"/>
                          </a:solidFill>
                          <a:effectLst/>
                          <a:latin typeface="+mn-lt"/>
                          <a:ea typeface="+mn-ea"/>
                          <a:cs typeface="Calibri" pitchFamily="34" charset="0"/>
                        </a:rPr>
                        <a:t>ña</a:t>
                      </a:r>
                      <a:endParaRPr lang="en-GB" sz="1100" b="0" i="0" u="none" strike="noStrike" dirty="0">
                        <a:solidFill>
                          <a:srgbClr val="000000"/>
                        </a:solidFill>
                        <a:effectLst/>
                        <a:latin typeface="+mn-lt"/>
                        <a:cs typeface="Calibri" pitchFamily="34" charset="0"/>
                      </a:endParaRPr>
                    </a:p>
                  </a:txBody>
                  <a:tcPr marL="9525" marR="9525" marT="9525" marB="0" anchor="b"/>
                </a:tc>
                <a:tc>
                  <a:txBody>
                    <a:bodyPr/>
                    <a:lstStyle/>
                    <a:p>
                      <a:pPr algn="ctr" fontAlgn="b"/>
                      <a:r>
                        <a:rPr lang="en-GB" sz="1100" b="0" i="0" u="none" strike="noStrike" dirty="0" err="1">
                          <a:solidFill>
                            <a:srgbClr val="000000"/>
                          </a:solidFill>
                          <a:effectLst/>
                          <a:latin typeface="+mn-lt"/>
                        </a:rPr>
                        <a:t>panasonicESP</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mn-lt"/>
                        </a:rPr>
                        <a:t>4401</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18</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Xataka</a:t>
                      </a:r>
                    </a:p>
                  </a:txBody>
                  <a:tcPr marL="9525" marR="9525" marT="9525" marB="0" anchor="b"/>
                </a:tc>
                <a:tc>
                  <a:txBody>
                    <a:bodyPr/>
                    <a:lstStyle/>
                    <a:p>
                      <a:pPr algn="ctr" fontAlgn="b"/>
                      <a:r>
                        <a:rPr lang="en-GB" sz="1100" b="0" i="0" u="none" strike="noStrike" dirty="0" err="1" smtClean="0">
                          <a:solidFill>
                            <a:srgbClr val="000000"/>
                          </a:solidFill>
                          <a:effectLst/>
                          <a:latin typeface="+mn-lt"/>
                        </a:rPr>
                        <a:t>Xataka</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mn-lt"/>
                        </a:rPr>
                        <a:t>4390</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19</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Antonio Da Silva Cam</a:t>
                      </a:r>
                    </a:p>
                  </a:txBody>
                  <a:tcPr marL="9525" marR="9525" marT="9525" marB="0" anchor="b"/>
                </a:tc>
                <a:tc>
                  <a:txBody>
                    <a:bodyPr/>
                    <a:lstStyle/>
                    <a:p>
                      <a:pPr algn="ctr" fontAlgn="b"/>
                      <a:r>
                        <a:rPr lang="en-GB" sz="1100" b="0" i="0" u="none" strike="noStrike" dirty="0" smtClean="0">
                          <a:solidFill>
                            <a:srgbClr val="000000"/>
                          </a:solidFill>
                          <a:effectLst/>
                          <a:latin typeface="+mn-lt"/>
                        </a:rPr>
                        <a:t>Expectativa67</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mn-lt"/>
                        </a:rPr>
                        <a:t>4295</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20</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dirty="0">
                          <a:solidFill>
                            <a:srgbClr val="000000"/>
                          </a:solidFill>
                          <a:effectLst/>
                          <a:latin typeface="+mn-lt"/>
                        </a:rPr>
                        <a:t>Sony </a:t>
                      </a:r>
                      <a:r>
                        <a:rPr lang="en-GB" sz="1100" b="0" i="0" u="none" strike="noStrike" dirty="0" err="1" smtClean="0">
                          <a:solidFill>
                            <a:srgbClr val="000000"/>
                          </a:solidFill>
                          <a:effectLst/>
                          <a:latin typeface="+mn-lt"/>
                        </a:rPr>
                        <a:t>América</a:t>
                      </a:r>
                      <a:r>
                        <a:rPr lang="en-GB" sz="1100" b="0" i="0" u="none" strike="noStrike" dirty="0" smtClean="0">
                          <a:solidFill>
                            <a:srgbClr val="000000"/>
                          </a:solidFill>
                          <a:effectLst/>
                          <a:latin typeface="+mn-lt"/>
                        </a:rPr>
                        <a:t> Latina</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err="1">
                          <a:solidFill>
                            <a:srgbClr val="000000"/>
                          </a:solidFill>
                          <a:effectLst/>
                          <a:latin typeface="+mn-lt"/>
                        </a:rPr>
                        <a:t>SonyLatin</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mn-lt"/>
                        </a:rPr>
                        <a:t>4171</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21</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Froilan Fernandez</a:t>
                      </a:r>
                    </a:p>
                  </a:txBody>
                  <a:tcPr marL="9525" marR="9525" marT="9525" marB="0" anchor="b"/>
                </a:tc>
                <a:tc>
                  <a:txBody>
                    <a:bodyPr/>
                    <a:lstStyle/>
                    <a:p>
                      <a:pPr algn="ctr" fontAlgn="b"/>
                      <a:r>
                        <a:rPr lang="en-GB" sz="1100" b="0" i="0" u="none" strike="noStrike" dirty="0" err="1" smtClean="0">
                          <a:solidFill>
                            <a:srgbClr val="000000"/>
                          </a:solidFill>
                          <a:effectLst/>
                          <a:latin typeface="+mn-lt"/>
                        </a:rPr>
                        <a:t>Froilan</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mn-lt"/>
                        </a:rPr>
                        <a:t>3932</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22</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dirty="0" smtClean="0">
                          <a:solidFill>
                            <a:srgbClr val="000000"/>
                          </a:solidFill>
                          <a:effectLst/>
                          <a:latin typeface="+mn-lt"/>
                        </a:rPr>
                        <a:t>ASUS </a:t>
                      </a:r>
                      <a:r>
                        <a:rPr lang="en-GB" sz="1100" b="0" i="0" u="none" strike="noStrike" dirty="0" err="1" smtClean="0">
                          <a:solidFill>
                            <a:srgbClr val="000000"/>
                          </a:solidFill>
                          <a:effectLst/>
                          <a:latin typeface="+mn-lt"/>
                        </a:rPr>
                        <a:t>Ibérica</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err="1">
                          <a:solidFill>
                            <a:srgbClr val="000000"/>
                          </a:solidFill>
                          <a:effectLst/>
                          <a:latin typeface="+mn-lt"/>
                        </a:rPr>
                        <a:t>ASUS_ib</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mn-lt"/>
                        </a:rPr>
                        <a:t>3878</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23</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dirty="0">
                          <a:solidFill>
                            <a:srgbClr val="000000"/>
                          </a:solidFill>
                          <a:effectLst/>
                          <a:latin typeface="+mn-lt"/>
                        </a:rPr>
                        <a:t>Philips </a:t>
                      </a:r>
                      <a:r>
                        <a:rPr lang="en-GB" sz="1100" b="0" i="0" u="none" strike="noStrike" dirty="0" smtClean="0">
                          <a:solidFill>
                            <a:srgbClr val="000000"/>
                          </a:solidFill>
                          <a:effectLst/>
                          <a:latin typeface="+mn-lt"/>
                        </a:rPr>
                        <a:t>Netherlands</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err="1">
                          <a:solidFill>
                            <a:srgbClr val="000000"/>
                          </a:solidFill>
                          <a:effectLst/>
                          <a:latin typeface="+mn-lt"/>
                        </a:rPr>
                        <a:t>PhilipsNL</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mn-lt"/>
                        </a:rPr>
                        <a:t>3587</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24</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dirty="0">
                          <a:solidFill>
                            <a:srgbClr val="000000"/>
                          </a:solidFill>
                          <a:effectLst/>
                          <a:latin typeface="+mn-lt"/>
                        </a:rPr>
                        <a:t>Sony </a:t>
                      </a:r>
                      <a:r>
                        <a:rPr lang="en-GB" sz="1100" b="0" i="0" u="none" strike="noStrike" dirty="0" err="1" smtClean="0">
                          <a:solidFill>
                            <a:srgbClr val="000000"/>
                          </a:solidFill>
                          <a:effectLst/>
                          <a:latin typeface="+mn-lt"/>
                        </a:rPr>
                        <a:t>Xperia</a:t>
                      </a:r>
                      <a:r>
                        <a:rPr lang="en-GB" sz="1100" b="0" i="0" u="none" strike="noStrike" dirty="0" smtClean="0">
                          <a:solidFill>
                            <a:srgbClr val="000000"/>
                          </a:solidFill>
                          <a:effectLst/>
                          <a:latin typeface="+mn-lt"/>
                        </a:rPr>
                        <a:t> Colombia</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err="1" smtClean="0">
                          <a:solidFill>
                            <a:srgbClr val="000000"/>
                          </a:solidFill>
                          <a:effectLst/>
                          <a:latin typeface="+mn-lt"/>
                        </a:rPr>
                        <a:t>Sonyxperiaco</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mn-lt"/>
                        </a:rPr>
                        <a:t>3408</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25</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dirty="0">
                          <a:solidFill>
                            <a:srgbClr val="000000"/>
                          </a:solidFill>
                          <a:effectLst/>
                          <a:latin typeface="+mn-lt"/>
                        </a:rPr>
                        <a:t>Monster</a:t>
                      </a:r>
                    </a:p>
                  </a:txBody>
                  <a:tcPr marL="9525" marR="9525" marT="9525" marB="0" anchor="b"/>
                </a:tc>
                <a:tc>
                  <a:txBody>
                    <a:bodyPr/>
                    <a:lstStyle/>
                    <a:p>
                      <a:pPr algn="ctr" fontAlgn="b"/>
                      <a:r>
                        <a:rPr lang="en-GB" sz="1100" b="0" i="0" u="none" strike="noStrike" dirty="0" err="1">
                          <a:solidFill>
                            <a:srgbClr val="000000"/>
                          </a:solidFill>
                          <a:effectLst/>
                          <a:latin typeface="+mn-lt"/>
                        </a:rPr>
                        <a:t>MonsterProducts</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mn-lt"/>
                        </a:rPr>
                        <a:t>3305</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26</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Hiddekel Morrison</a:t>
                      </a:r>
                    </a:p>
                  </a:txBody>
                  <a:tcPr marL="9525" marR="9525" marT="9525" marB="0" anchor="b"/>
                </a:tc>
                <a:tc>
                  <a:txBody>
                    <a:bodyPr/>
                    <a:lstStyle/>
                    <a:p>
                      <a:pPr algn="ctr" fontAlgn="b"/>
                      <a:r>
                        <a:rPr lang="en-GB" sz="1100" b="0" i="0" u="none" strike="noStrike" dirty="0" err="1">
                          <a:solidFill>
                            <a:srgbClr val="000000"/>
                          </a:solidFill>
                          <a:effectLst/>
                          <a:latin typeface="+mn-lt"/>
                        </a:rPr>
                        <a:t>IngMorrison</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a:solidFill>
                            <a:srgbClr val="000000"/>
                          </a:solidFill>
                          <a:effectLst/>
                          <a:latin typeface="+mn-lt"/>
                        </a:rPr>
                        <a:t>3304</a:t>
                      </a: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27</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bnetTV</a:t>
                      </a:r>
                    </a:p>
                  </a:txBody>
                  <a:tcPr marL="9525" marR="9525" marT="9525" marB="0" anchor="b"/>
                </a:tc>
                <a:tc>
                  <a:txBody>
                    <a:bodyPr/>
                    <a:lstStyle/>
                    <a:p>
                      <a:pPr algn="ctr" fontAlgn="b"/>
                      <a:r>
                        <a:rPr lang="en-GB" sz="1100" b="0" i="0" u="none" strike="noStrike" dirty="0" err="1">
                          <a:solidFill>
                            <a:srgbClr val="000000"/>
                          </a:solidFill>
                          <a:effectLst/>
                          <a:latin typeface="+mn-lt"/>
                        </a:rPr>
                        <a:t>bnetTV</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mn-lt"/>
                        </a:rPr>
                        <a:t>2992</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28</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Trusted Reviews</a:t>
                      </a:r>
                    </a:p>
                  </a:txBody>
                  <a:tcPr marL="9525" marR="9525" marT="9525" marB="0" anchor="b"/>
                </a:tc>
                <a:tc>
                  <a:txBody>
                    <a:bodyPr/>
                    <a:lstStyle/>
                    <a:p>
                      <a:pPr algn="ctr" fontAlgn="b"/>
                      <a:r>
                        <a:rPr lang="en-GB" sz="1100" b="0" i="0" u="none" strike="noStrike" dirty="0" err="1" smtClean="0">
                          <a:solidFill>
                            <a:srgbClr val="000000"/>
                          </a:solidFill>
                          <a:effectLst/>
                          <a:latin typeface="+mn-lt"/>
                        </a:rPr>
                        <a:t>Trustedreviews</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a:solidFill>
                            <a:srgbClr val="000000"/>
                          </a:solidFill>
                          <a:effectLst/>
                          <a:latin typeface="+mn-lt"/>
                        </a:rPr>
                        <a:t>2672</a:t>
                      </a: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29</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IFA 2013</a:t>
                      </a:r>
                    </a:p>
                  </a:txBody>
                  <a:tcPr marL="9525" marR="9525" marT="9525" marB="0" anchor="b"/>
                </a:tc>
                <a:tc>
                  <a:txBody>
                    <a:bodyPr/>
                    <a:lstStyle/>
                    <a:p>
                      <a:pPr algn="ctr" fontAlgn="b"/>
                      <a:r>
                        <a:rPr lang="en-GB" sz="1100" b="0" i="0" u="none" strike="noStrike" dirty="0">
                          <a:solidFill>
                            <a:srgbClr val="000000"/>
                          </a:solidFill>
                          <a:effectLst/>
                          <a:latin typeface="+mn-lt"/>
                        </a:rPr>
                        <a:t>IFA2013</a:t>
                      </a:r>
                    </a:p>
                  </a:txBody>
                  <a:tcPr marL="9525" marR="9525" marT="9525" marB="0" anchor="b"/>
                </a:tc>
                <a:tc>
                  <a:txBody>
                    <a:bodyPr/>
                    <a:lstStyle/>
                    <a:p>
                      <a:pPr algn="ctr" fontAlgn="b"/>
                      <a:r>
                        <a:rPr lang="en-GB" sz="1100" b="0" i="0" u="none" strike="noStrike" dirty="0" smtClean="0">
                          <a:solidFill>
                            <a:srgbClr val="000000"/>
                          </a:solidFill>
                          <a:effectLst/>
                          <a:latin typeface="+mn-lt"/>
                        </a:rPr>
                        <a:t>2269</a:t>
                      </a:r>
                      <a:endParaRPr lang="en-GB" sz="1100" b="0" i="0" u="none" strike="noStrike" dirty="0">
                        <a:solidFill>
                          <a:srgbClr val="000000"/>
                        </a:solidFill>
                        <a:effectLst/>
                        <a:latin typeface="+mn-lt"/>
                      </a:endParaRPr>
                    </a:p>
                  </a:txBody>
                  <a:tcPr marL="9525" marR="9525" marT="9525" marB="0" anchor="b"/>
                </a:tc>
              </a:tr>
              <a:tr h="168627">
                <a:tc>
                  <a:txBody>
                    <a:bodyPr/>
                    <a:lstStyle/>
                    <a:p>
                      <a:pPr algn="ctr" fontAlgn="b"/>
                      <a:r>
                        <a:rPr lang="en-GB" sz="800" b="0" i="0" u="none" strike="noStrike" dirty="0" smtClean="0">
                          <a:solidFill>
                            <a:schemeClr val="tx1"/>
                          </a:solidFill>
                          <a:effectLst/>
                          <a:latin typeface="+mn-lt"/>
                        </a:rPr>
                        <a:t>30</a:t>
                      </a:r>
                      <a:endParaRPr lang="en-GB" sz="800" b="0" i="0" u="none" strike="noStrike" dirty="0">
                        <a:solidFill>
                          <a:schemeClr val="tx1"/>
                        </a:solidFill>
                        <a:effectLst/>
                        <a:latin typeface="+mn-lt"/>
                      </a:endParaRPr>
                    </a:p>
                  </a:txBody>
                  <a:tcPr marL="8145" marR="8145" marT="8639" marB="0" anchor="ctr"/>
                </a:tc>
                <a:tc>
                  <a:txBody>
                    <a:bodyPr/>
                    <a:lstStyle/>
                    <a:p>
                      <a:pPr algn="ctr" fontAlgn="b"/>
                      <a:r>
                        <a:rPr lang="en-GB" sz="1100" b="0" i="0" u="none" strike="noStrike">
                          <a:solidFill>
                            <a:srgbClr val="000000"/>
                          </a:solidFill>
                          <a:effectLst/>
                          <a:latin typeface="+mn-lt"/>
                        </a:rPr>
                        <a:t>Camilo Uribe</a:t>
                      </a:r>
                    </a:p>
                  </a:txBody>
                  <a:tcPr marL="9525" marR="9525" marT="9525" marB="0" anchor="b"/>
                </a:tc>
                <a:tc>
                  <a:txBody>
                    <a:bodyPr/>
                    <a:lstStyle/>
                    <a:p>
                      <a:pPr algn="ctr" fontAlgn="b"/>
                      <a:r>
                        <a:rPr lang="en-GB" sz="1100" b="0" i="0" u="none" strike="noStrike" dirty="0" err="1">
                          <a:solidFill>
                            <a:srgbClr val="000000"/>
                          </a:solidFill>
                          <a:effectLst/>
                          <a:latin typeface="+mn-lt"/>
                        </a:rPr>
                        <a:t>MetCastle</a:t>
                      </a:r>
                      <a:endParaRPr lang="en-GB" sz="1100" b="0" i="0" u="none" strike="noStrike" dirty="0">
                        <a:solidFill>
                          <a:srgbClr val="000000"/>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mn-lt"/>
                        </a:rPr>
                        <a:t>2265</a:t>
                      </a:r>
                      <a:endParaRPr lang="en-GB" sz="1100" b="0" i="0" u="none" strike="noStrike" dirty="0">
                        <a:solidFill>
                          <a:srgbClr val="000000"/>
                        </a:solidFill>
                        <a:effectLst/>
                        <a:latin typeface="+mn-lt"/>
                      </a:endParaRPr>
                    </a:p>
                  </a:txBody>
                  <a:tcPr marL="9525" marR="9525" marT="9525" marB="0" anchor="b"/>
                </a:tc>
              </a:tr>
            </a:tbl>
          </a:graphicData>
        </a:graphic>
      </p:graphicFrame>
      <p:pic>
        <p:nvPicPr>
          <p:cNvPr id="9" name="Picture 2" descr="E:\UserData\SHARED\IFA20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3647" y="388454"/>
            <a:ext cx="1253611"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txBox="1">
            <a:spLocks/>
          </p:cNvSpPr>
          <p:nvPr/>
        </p:nvSpPr>
        <p:spPr>
          <a:xfrm>
            <a:off x="234132" y="360000"/>
            <a:ext cx="8712968" cy="1260391"/>
          </a:xfrm>
          <a:prstGeom prst="rect">
            <a:avLst/>
          </a:prstGeom>
        </p:spPr>
        <p:txBody>
          <a:bodyPr/>
          <a:lstStyle>
            <a:lvl1pPr marL="0" indent="0" algn="l" defTabSz="995690" rtl="0" eaLnBrk="1" latinLnBrk="0" hangingPunct="1">
              <a:spcBef>
                <a:spcPct val="20000"/>
              </a:spcBef>
              <a:buFontTx/>
              <a:buNone/>
              <a:defRPr sz="2400" b="1" kern="1200" baseline="0">
                <a:solidFill>
                  <a:schemeClr val="accent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GB" dirty="0" smtClean="0">
                <a:solidFill>
                  <a:srgbClr val="4F81BD"/>
                </a:solidFill>
              </a:rPr>
              <a:t>Top Twitter Influencers around #IFA2013: </a:t>
            </a:r>
            <a:endParaRPr lang="en-GB" dirty="0">
              <a:solidFill>
                <a:srgbClr val="4F81BD"/>
              </a:solidFill>
            </a:endParaRPr>
          </a:p>
        </p:txBody>
      </p:sp>
    </p:spTree>
    <p:extLst>
      <p:ext uri="{BB962C8B-B14F-4D97-AF65-F5344CB8AC3E}">
        <p14:creationId xmlns:p14="http://schemas.microsoft.com/office/powerpoint/2010/main" val="2256914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82204" y="3204567"/>
            <a:ext cx="8784976" cy="576064"/>
          </a:xfrm>
        </p:spPr>
        <p:txBody>
          <a:bodyPr/>
          <a:lstStyle/>
          <a:p>
            <a:r>
              <a:rPr lang="en-GB" dirty="0" smtClean="0"/>
              <a:t>Appendix</a:t>
            </a:r>
            <a:endParaRPr lang="en-GB" dirty="0"/>
          </a:p>
        </p:txBody>
      </p:sp>
      <p:sp>
        <p:nvSpPr>
          <p:cNvPr id="7" name="Text Placeholder 6"/>
          <p:cNvSpPr>
            <a:spLocks noGrp="1"/>
          </p:cNvSpPr>
          <p:nvPr>
            <p:ph type="body" sz="quarter" idx="12"/>
          </p:nvPr>
        </p:nvSpPr>
        <p:spPr>
          <a:xfrm>
            <a:off x="882204" y="3780630"/>
            <a:ext cx="8784976" cy="576064"/>
          </a:xfrm>
        </p:spPr>
        <p:txBody>
          <a:bodyPr/>
          <a:lstStyle/>
          <a:p>
            <a:r>
              <a:rPr lang="en-GB" dirty="0" smtClean="0"/>
              <a:t>Our Influence Methodology</a:t>
            </a:r>
            <a:endParaRPr lang="en-GB" dirty="0"/>
          </a:p>
        </p:txBody>
      </p:sp>
    </p:spTree>
    <p:extLst>
      <p:ext uri="{BB962C8B-B14F-4D97-AF65-F5344CB8AC3E}">
        <p14:creationId xmlns:p14="http://schemas.microsoft.com/office/powerpoint/2010/main" val="2088369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lIns="104306" tIns="52153" rIns="104306" bIns="52153"/>
          <a:lstStyle/>
          <a:p>
            <a:r>
              <a:rPr lang="en-GB" dirty="0" smtClean="0">
                <a:solidFill>
                  <a:srgbClr val="4F81BD"/>
                </a:solidFill>
              </a:rPr>
              <a:t>How is influence calculated? </a:t>
            </a:r>
            <a:endParaRPr lang="en-GB" dirty="0">
              <a:solidFill>
                <a:srgbClr val="4F81BD"/>
              </a:solidFill>
            </a:endParaRPr>
          </a:p>
        </p:txBody>
      </p:sp>
      <p:sp>
        <p:nvSpPr>
          <p:cNvPr id="4" name="Text Placeholder 3"/>
          <p:cNvSpPr>
            <a:spLocks noGrp="1"/>
          </p:cNvSpPr>
          <p:nvPr>
            <p:ph type="body" sz="quarter" idx="12"/>
          </p:nvPr>
        </p:nvSpPr>
        <p:spPr/>
        <p:txBody>
          <a:bodyPr lIns="104306" tIns="52153" rIns="104306" bIns="52153"/>
          <a:lstStyle/>
          <a:p>
            <a:r>
              <a:rPr lang="en-GB" dirty="0"/>
              <a:t>IFA 2013 &gt; </a:t>
            </a:r>
            <a:r>
              <a:rPr lang="en-GB" b="1" dirty="0" smtClean="0">
                <a:solidFill>
                  <a:srgbClr val="4F81BD"/>
                </a:solidFill>
              </a:rPr>
              <a:t> Our </a:t>
            </a:r>
            <a:r>
              <a:rPr lang="en-GB" b="1" dirty="0" smtClean="0">
                <a:solidFill>
                  <a:srgbClr val="4F81BD"/>
                </a:solidFill>
              </a:rPr>
              <a:t>Methodology</a:t>
            </a:r>
            <a:endParaRPr lang="en-GB" b="1" dirty="0">
              <a:solidFill>
                <a:srgbClr val="4F81BD"/>
              </a:solidFill>
            </a:endParaRPr>
          </a:p>
          <a:p>
            <a:endParaRPr lang="en-GB" dirty="0"/>
          </a:p>
          <a:p>
            <a:endParaRPr lang="en-GB" dirty="0"/>
          </a:p>
          <a:p>
            <a:endParaRPr lang="en-GB" dirty="0"/>
          </a:p>
          <a:p>
            <a:endParaRPr lang="en-GB" dirty="0"/>
          </a:p>
          <a:p>
            <a:endParaRPr lang="en-GB" dirty="0"/>
          </a:p>
          <a:p>
            <a:endParaRPr lang="en-GB" dirty="0"/>
          </a:p>
        </p:txBody>
      </p:sp>
      <p:pic>
        <p:nvPicPr>
          <p:cNvPr id="1026" name="Picture 2" descr="E:\UserData\SHARED\PopVsIn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130" y="1380985"/>
            <a:ext cx="5209579" cy="49919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62725" y="956634"/>
            <a:ext cx="4929671" cy="5632311"/>
          </a:xfrm>
          <a:prstGeom prst="rect">
            <a:avLst/>
          </a:prstGeom>
          <a:noFill/>
        </p:spPr>
        <p:txBody>
          <a:bodyPr wrap="square" lIns="91424" tIns="45712" rIns="91424" bIns="45712" rtlCol="0">
            <a:spAutoFit/>
          </a:bodyPr>
          <a:lstStyle/>
          <a:p>
            <a:r>
              <a:rPr lang="en-GB" sz="1800" dirty="0"/>
              <a:t>Influence is the capacity of a publication, organisation or individual to impact the actions or opinions of others over whom they do not hold power. </a:t>
            </a:r>
          </a:p>
          <a:p>
            <a:r>
              <a:rPr lang="en-GB" sz="1800" dirty="0"/>
              <a:t> </a:t>
            </a:r>
          </a:p>
          <a:p>
            <a:r>
              <a:rPr lang="en-GB" sz="1800" dirty="0"/>
              <a:t>Influence is topical and relative - a Stakeholder with an influence score of 10 has twice the influence of a Stakeholder with an influence score of 5 and so forth.</a:t>
            </a:r>
          </a:p>
          <a:p>
            <a:r>
              <a:rPr lang="en-GB" sz="1800" dirty="0"/>
              <a:t> </a:t>
            </a:r>
          </a:p>
          <a:p>
            <a:r>
              <a:rPr lang="en-GB" sz="1800" dirty="0"/>
              <a:t>Influence is calculated by transferring the established citation methodology used in the academic world into online sources. The more a source is linked to, the more influential it becomes. Therefore, a site which is only referenced by other sites a few times will have much less influence than a site whose links spread out far and wide across the internet. In this way, links act as a digital proxy for academic references and the real world. </a:t>
            </a:r>
          </a:p>
        </p:txBody>
      </p:sp>
      <p:sp>
        <p:nvSpPr>
          <p:cNvPr id="7" name="Slide Number Placeholder 1"/>
          <p:cNvSpPr txBox="1">
            <a:spLocks/>
          </p:cNvSpPr>
          <p:nvPr/>
        </p:nvSpPr>
        <p:spPr>
          <a:xfrm>
            <a:off x="-13660" y="6889911"/>
            <a:ext cx="621854" cy="635136"/>
          </a:xfrm>
          <a:prstGeom prst="rect">
            <a:avLst/>
          </a:prstGeom>
        </p:spPr>
        <p:txBody>
          <a:bodyPr vert="horz" lIns="104306" tIns="52153" rIns="104306" bIns="52153" rtlCol="0" anchor="ctr"/>
          <a:lstStyle>
            <a:defPPr>
              <a:defRPr lang="en-US"/>
            </a:defPPr>
            <a:lvl1pPr marL="0" algn="r" defTabSz="914400" rtl="0" eaLnBrk="1" latinLnBrk="0" hangingPunct="1">
              <a:defRPr sz="1400" b="1" kern="1200">
                <a:solidFill>
                  <a:srgbClr val="5578D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B552F8-2929-4E8C-A90B-66E327AC57F0}" type="slidenum">
              <a:rPr lang="en-GB" smtClean="0">
                <a:solidFill>
                  <a:schemeClr val="accent1"/>
                </a:solidFill>
              </a:rPr>
              <a:pPr/>
              <a:t>18</a:t>
            </a:fld>
            <a:endParaRPr lang="en-GB" dirty="0">
              <a:solidFill>
                <a:schemeClr val="accent1"/>
              </a:solidFill>
            </a:endParaRPr>
          </a:p>
        </p:txBody>
      </p:sp>
    </p:spTree>
    <p:extLst>
      <p:ext uri="{BB962C8B-B14F-4D97-AF65-F5344CB8AC3E}">
        <p14:creationId xmlns:p14="http://schemas.microsoft.com/office/powerpoint/2010/main" val="769138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82204" y="2772519"/>
            <a:ext cx="8784976" cy="576064"/>
          </a:xfrm>
        </p:spPr>
        <p:txBody>
          <a:bodyPr/>
          <a:lstStyle/>
          <a:p>
            <a:r>
              <a:rPr lang="en-GB" dirty="0" smtClean="0"/>
              <a:t>Any Questions?</a:t>
            </a:r>
            <a:endParaRPr lang="en-GB" dirty="0"/>
          </a:p>
        </p:txBody>
      </p:sp>
      <p:sp>
        <p:nvSpPr>
          <p:cNvPr id="7" name="Text Placeholder 6"/>
          <p:cNvSpPr>
            <a:spLocks noGrp="1"/>
          </p:cNvSpPr>
          <p:nvPr>
            <p:ph type="body" sz="quarter" idx="12"/>
          </p:nvPr>
        </p:nvSpPr>
        <p:spPr>
          <a:xfrm>
            <a:off x="882204" y="3348583"/>
            <a:ext cx="8784976" cy="3024337"/>
          </a:xfrm>
        </p:spPr>
        <p:txBody>
          <a:bodyPr/>
          <a:lstStyle/>
          <a:p>
            <a:r>
              <a:rPr lang="en-GB" sz="2400" dirty="0" smtClean="0"/>
              <a:t>Please direct any feedback or enquiries towards </a:t>
            </a:r>
            <a:r>
              <a:rPr lang="en-GB" sz="2400" b="1" dirty="0" smtClean="0"/>
              <a:t>Tim Williams</a:t>
            </a:r>
            <a:r>
              <a:rPr lang="en-GB" sz="2400" dirty="0" smtClean="0"/>
              <a:t>:</a:t>
            </a:r>
          </a:p>
          <a:p>
            <a:r>
              <a:rPr lang="en-GB" dirty="0" smtClean="0">
                <a:hlinkClick r:id="rId2"/>
              </a:rPr>
              <a:t>tim.williams@onalytica.com</a:t>
            </a:r>
            <a:endParaRPr lang="en-GB" dirty="0" smtClean="0"/>
          </a:p>
          <a:p>
            <a:r>
              <a:rPr lang="en-GB" dirty="0" smtClean="0"/>
              <a:t>+44 (0) 203 130 1927 </a:t>
            </a:r>
          </a:p>
          <a:p>
            <a:endParaRPr lang="en-GB" dirty="0"/>
          </a:p>
        </p:txBody>
      </p:sp>
    </p:spTree>
    <p:extLst>
      <p:ext uri="{BB962C8B-B14F-4D97-AF65-F5344CB8AC3E}">
        <p14:creationId xmlns:p14="http://schemas.microsoft.com/office/powerpoint/2010/main" val="232146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5B552F8-2929-4E8C-A90B-66E327AC57F0}" type="slidenum">
              <a:rPr lang="en-GB" smtClean="0"/>
              <a:pPr/>
              <a:t>2</a:t>
            </a:fld>
            <a:endParaRPr lang="en-GB" dirty="0"/>
          </a:p>
        </p:txBody>
      </p:sp>
      <p:sp>
        <p:nvSpPr>
          <p:cNvPr id="3" name="Text Placeholder 2"/>
          <p:cNvSpPr>
            <a:spLocks noGrp="1"/>
          </p:cNvSpPr>
          <p:nvPr>
            <p:ph type="body" sz="quarter" idx="11"/>
          </p:nvPr>
        </p:nvSpPr>
        <p:spPr/>
        <p:txBody>
          <a:bodyPr/>
          <a:lstStyle/>
          <a:p>
            <a:r>
              <a:rPr lang="en-GB" dirty="0" smtClean="0"/>
              <a:t>Introduction</a:t>
            </a:r>
            <a:endParaRPr lang="en-GB" dirty="0"/>
          </a:p>
        </p:txBody>
      </p:sp>
      <p:sp>
        <p:nvSpPr>
          <p:cNvPr id="4" name="Text Placeholder 3"/>
          <p:cNvSpPr>
            <a:spLocks noGrp="1"/>
          </p:cNvSpPr>
          <p:nvPr>
            <p:ph type="body" sz="quarter" idx="12"/>
          </p:nvPr>
        </p:nvSpPr>
        <p:spPr/>
        <p:txBody>
          <a:bodyPr/>
          <a:lstStyle/>
          <a:p>
            <a:r>
              <a:rPr lang="en-GB" dirty="0"/>
              <a:t>IFA 2013 &gt; </a:t>
            </a:r>
            <a:r>
              <a:rPr lang="en-GB" b="1" dirty="0" smtClean="0">
                <a:solidFill>
                  <a:schemeClr val="accent1"/>
                </a:solidFill>
              </a:rPr>
              <a:t>Introduction</a:t>
            </a:r>
            <a:endParaRPr lang="en-GB" b="1" dirty="0">
              <a:solidFill>
                <a:schemeClr val="accent1"/>
              </a:solidFill>
            </a:endParaRPr>
          </a:p>
        </p:txBody>
      </p:sp>
      <p:pic>
        <p:nvPicPr>
          <p:cNvPr id="8" name="Picture 2" descr="E:\UserData\SHARED\IFA20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3647" y="388454"/>
            <a:ext cx="1253611" cy="5040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6407" y="2072471"/>
            <a:ext cx="9090733" cy="3416320"/>
          </a:xfrm>
          <a:prstGeom prst="rect">
            <a:avLst/>
          </a:prstGeom>
          <a:noFill/>
        </p:spPr>
        <p:txBody>
          <a:bodyPr wrap="square" rtlCol="0">
            <a:spAutoFit/>
          </a:bodyPr>
          <a:lstStyle/>
          <a:p>
            <a:pPr>
              <a:buSzPct val="75000"/>
            </a:pPr>
            <a:r>
              <a:rPr lang="en-GB" sz="2400" dirty="0" smtClean="0">
                <a:solidFill>
                  <a:srgbClr val="2E2633"/>
                </a:solidFill>
                <a:latin typeface="Arial" pitchFamily="34" charset="0"/>
                <a:cs typeface="Arial" pitchFamily="34" charset="0"/>
              </a:rPr>
              <a:t>With IFA 2013 having wrapped up, we conducted some event analysis to see </a:t>
            </a:r>
            <a:r>
              <a:rPr lang="en-GB" sz="2400" dirty="0" smtClean="0">
                <a:solidFill>
                  <a:srgbClr val="2E2633"/>
                </a:solidFill>
                <a:latin typeface="Arial" pitchFamily="34" charset="0"/>
                <a:cs typeface="Arial" pitchFamily="34" charset="0"/>
              </a:rPr>
              <a:t>which brands </a:t>
            </a:r>
            <a:r>
              <a:rPr lang="en-GB" sz="2400" dirty="0" smtClean="0">
                <a:solidFill>
                  <a:srgbClr val="2E2633"/>
                </a:solidFill>
                <a:latin typeface="Arial" pitchFamily="34" charset="0"/>
                <a:cs typeface="Arial" pitchFamily="34" charset="0"/>
              </a:rPr>
              <a:t>had </a:t>
            </a:r>
            <a:r>
              <a:rPr lang="en-GB" sz="2400" dirty="0" smtClean="0">
                <a:solidFill>
                  <a:srgbClr val="2E2633"/>
                </a:solidFill>
                <a:latin typeface="Arial" pitchFamily="34" charset="0"/>
                <a:cs typeface="Arial" pitchFamily="34" charset="0"/>
              </a:rPr>
              <a:t>the greatest </a:t>
            </a:r>
            <a:r>
              <a:rPr lang="en-GB" sz="2400" dirty="0" smtClean="0">
                <a:solidFill>
                  <a:srgbClr val="2E2633"/>
                </a:solidFill>
                <a:latin typeface="Arial" pitchFamily="34" charset="0"/>
                <a:cs typeface="Arial" pitchFamily="34" charset="0"/>
              </a:rPr>
              <a:t>impact during the event and its lead-up, and which products drove the most debate.</a:t>
            </a:r>
          </a:p>
          <a:p>
            <a:pPr>
              <a:buSzPct val="75000"/>
            </a:pPr>
            <a:endParaRPr lang="en-GB" sz="2400" dirty="0">
              <a:solidFill>
                <a:srgbClr val="2E2633"/>
              </a:solidFill>
              <a:latin typeface="Arial" pitchFamily="34" charset="0"/>
              <a:cs typeface="Arial" pitchFamily="34" charset="0"/>
            </a:endParaRPr>
          </a:p>
          <a:p>
            <a:pPr>
              <a:buSzPct val="75000"/>
            </a:pPr>
            <a:r>
              <a:rPr lang="en-GB" sz="2400" dirty="0" smtClean="0">
                <a:solidFill>
                  <a:srgbClr val="2E2633"/>
                </a:solidFill>
                <a:latin typeface="Arial" pitchFamily="34" charset="0"/>
                <a:cs typeface="Arial" pitchFamily="34" charset="0"/>
              </a:rPr>
              <a:t>This report looks at brand Share of Voice, top products by category (Smartphones, Tablets and Laptop-Tablet Hybrids), and brand sentiment. We have also identified the most influential IFA 2013 stakeholders both on Twitter and within the wider online debate.</a:t>
            </a:r>
            <a:endParaRPr lang="en-GB" sz="2400" dirty="0" smtClean="0">
              <a:solidFill>
                <a:srgbClr val="2E2633"/>
              </a:solidFill>
              <a:latin typeface="Arial" pitchFamily="34" charset="0"/>
              <a:cs typeface="Arial" pitchFamily="34" charset="0"/>
            </a:endParaRPr>
          </a:p>
        </p:txBody>
      </p:sp>
    </p:spTree>
    <p:extLst>
      <p:ext uri="{BB962C8B-B14F-4D97-AF65-F5344CB8AC3E}">
        <p14:creationId xmlns:p14="http://schemas.microsoft.com/office/powerpoint/2010/main" val="80031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smtClean="0"/>
              <a:t>01</a:t>
            </a:r>
            <a:endParaRPr lang="en-GB" dirty="0"/>
          </a:p>
        </p:txBody>
      </p:sp>
      <p:sp>
        <p:nvSpPr>
          <p:cNvPr id="6" name="Text Placeholder 5"/>
          <p:cNvSpPr>
            <a:spLocks noGrp="1"/>
          </p:cNvSpPr>
          <p:nvPr>
            <p:ph type="body" sz="quarter" idx="11"/>
          </p:nvPr>
        </p:nvSpPr>
        <p:spPr/>
        <p:txBody>
          <a:bodyPr/>
          <a:lstStyle/>
          <a:p>
            <a:r>
              <a:rPr lang="en-GB" dirty="0" smtClean="0"/>
              <a:t>Brand Attention</a:t>
            </a:r>
            <a:endParaRPr lang="en-GB" dirty="0"/>
          </a:p>
        </p:txBody>
      </p:sp>
      <p:sp>
        <p:nvSpPr>
          <p:cNvPr id="7" name="Text Placeholder 6"/>
          <p:cNvSpPr>
            <a:spLocks noGrp="1"/>
          </p:cNvSpPr>
          <p:nvPr>
            <p:ph type="body" sz="quarter" idx="12"/>
          </p:nvPr>
        </p:nvSpPr>
        <p:spPr/>
        <p:txBody>
          <a:bodyPr/>
          <a:lstStyle/>
          <a:p>
            <a:r>
              <a:rPr lang="en-GB" sz="2000" dirty="0" smtClean="0"/>
              <a:t>Which brands had the greatest Share of Voice at IFA 2013?</a:t>
            </a:r>
            <a:endParaRPr lang="en-GB" sz="2000" dirty="0"/>
          </a:p>
        </p:txBody>
      </p:sp>
    </p:spTree>
    <p:extLst>
      <p:ext uri="{BB962C8B-B14F-4D97-AF65-F5344CB8AC3E}">
        <p14:creationId xmlns:p14="http://schemas.microsoft.com/office/powerpoint/2010/main" val="3343565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5B552F8-2929-4E8C-A90B-66E327AC57F0}" type="slidenum">
              <a:rPr lang="en-GB" smtClean="0"/>
              <a:pPr/>
              <a:t>4</a:t>
            </a:fld>
            <a:endParaRPr lang="en-GB" dirty="0"/>
          </a:p>
        </p:txBody>
      </p:sp>
      <p:sp>
        <p:nvSpPr>
          <p:cNvPr id="6" name="Text Placeholder 5"/>
          <p:cNvSpPr>
            <a:spLocks noGrp="1"/>
          </p:cNvSpPr>
          <p:nvPr>
            <p:ph type="body" sz="quarter" idx="12"/>
          </p:nvPr>
        </p:nvSpPr>
        <p:spPr/>
        <p:txBody>
          <a:bodyPr/>
          <a:lstStyle/>
          <a:p>
            <a:r>
              <a:rPr lang="en-GB" dirty="0" smtClean="0"/>
              <a:t>IFA 2013 &gt; </a:t>
            </a:r>
            <a:r>
              <a:rPr lang="en-GB" b="1" dirty="0" smtClean="0">
                <a:solidFill>
                  <a:schemeClr val="accent1"/>
                </a:solidFill>
              </a:rPr>
              <a:t>Brand Share of Voice</a:t>
            </a:r>
            <a:endParaRPr lang="en-GB" b="1" dirty="0">
              <a:solidFill>
                <a:schemeClr val="accent1"/>
              </a:solidFill>
            </a:endParaRPr>
          </a:p>
          <a:p>
            <a:endParaRPr lang="en-GB" dirty="0"/>
          </a:p>
          <a:p>
            <a:endParaRPr lang="en-GB" dirty="0"/>
          </a:p>
          <a:p>
            <a:endParaRPr lang="en-GB" dirty="0"/>
          </a:p>
          <a:p>
            <a:endParaRPr lang="en-GB" dirty="0"/>
          </a:p>
        </p:txBody>
      </p:sp>
      <p:sp>
        <p:nvSpPr>
          <p:cNvPr id="5" name="Text Placeholder 4"/>
          <p:cNvSpPr>
            <a:spLocks noGrp="1"/>
          </p:cNvSpPr>
          <p:nvPr>
            <p:ph type="body" sz="quarter" idx="11"/>
          </p:nvPr>
        </p:nvSpPr>
        <p:spPr>
          <a:xfrm>
            <a:off x="234132" y="360000"/>
            <a:ext cx="8712968" cy="1260391"/>
          </a:xfrm>
        </p:spPr>
        <p:txBody>
          <a:bodyPr/>
          <a:lstStyle/>
          <a:p>
            <a:r>
              <a:rPr lang="en-GB" dirty="0" smtClean="0">
                <a:solidFill>
                  <a:srgbClr val="000028"/>
                </a:solidFill>
              </a:rPr>
              <a:t>Samsung </a:t>
            </a:r>
            <a:r>
              <a:rPr lang="en-GB" dirty="0" smtClean="0">
                <a:solidFill>
                  <a:srgbClr val="000028"/>
                </a:solidFill>
              </a:rPr>
              <a:t>and Sony saw </a:t>
            </a:r>
            <a:r>
              <a:rPr lang="en-GB" dirty="0" smtClean="0">
                <a:solidFill>
                  <a:srgbClr val="000028"/>
                </a:solidFill>
              </a:rPr>
              <a:t>overall highest </a:t>
            </a:r>
            <a:r>
              <a:rPr lang="en-GB" dirty="0" smtClean="0">
                <a:solidFill>
                  <a:srgbClr val="000028"/>
                </a:solidFill>
              </a:rPr>
              <a:t>Share of Voice, although other brands caught up during </a:t>
            </a:r>
            <a:r>
              <a:rPr lang="en-GB" dirty="0" smtClean="0">
                <a:solidFill>
                  <a:srgbClr val="000028"/>
                </a:solidFill>
              </a:rPr>
              <a:t>event </a:t>
            </a:r>
            <a:endParaRPr lang="en-GB" dirty="0">
              <a:solidFill>
                <a:srgbClr val="000028"/>
              </a:solidFill>
            </a:endParaRPr>
          </a:p>
        </p:txBody>
      </p:sp>
      <p:sp>
        <p:nvSpPr>
          <p:cNvPr id="9" name="TextBox 8"/>
          <p:cNvSpPr txBox="1"/>
          <p:nvPr/>
        </p:nvSpPr>
        <p:spPr>
          <a:xfrm>
            <a:off x="5922764" y="2124447"/>
            <a:ext cx="184731" cy="400110"/>
          </a:xfrm>
          <a:prstGeom prst="rect">
            <a:avLst/>
          </a:prstGeom>
          <a:noFill/>
        </p:spPr>
        <p:txBody>
          <a:bodyPr wrap="none" rtlCol="0">
            <a:spAutoFit/>
          </a:bodyPr>
          <a:lstStyle/>
          <a:p>
            <a:endParaRPr lang="en-GB" dirty="0">
              <a:latin typeface="Arial" pitchFamily="34" charset="0"/>
              <a:cs typeface="Arial" pitchFamily="34" charset="0"/>
            </a:endParaRPr>
          </a:p>
        </p:txBody>
      </p:sp>
      <p:sp>
        <p:nvSpPr>
          <p:cNvPr id="3" name="TextBox 2"/>
          <p:cNvSpPr txBox="1"/>
          <p:nvPr/>
        </p:nvSpPr>
        <p:spPr>
          <a:xfrm>
            <a:off x="234132" y="4932759"/>
            <a:ext cx="10062485" cy="2554545"/>
          </a:xfrm>
          <a:prstGeom prst="rect">
            <a:avLst/>
          </a:prstGeom>
          <a:noFill/>
        </p:spPr>
        <p:txBody>
          <a:bodyPr wrap="square" numCol="2" spcCol="360000" rtlCol="0">
            <a:spAutoFit/>
          </a:bodyPr>
          <a:lstStyle/>
          <a:p>
            <a:pPr>
              <a:buSzPct val="75000"/>
            </a:pPr>
            <a:r>
              <a:rPr lang="en-GB" sz="1600" b="1" dirty="0"/>
              <a:t>Samsung</a:t>
            </a:r>
            <a:r>
              <a:rPr lang="en-GB" sz="1600" dirty="0"/>
              <a:t> and </a:t>
            </a:r>
            <a:r>
              <a:rPr lang="en-GB" sz="1600" b="1" dirty="0"/>
              <a:t>Sony</a:t>
            </a:r>
            <a:r>
              <a:rPr lang="en-GB" sz="1600" dirty="0"/>
              <a:t> </a:t>
            </a:r>
            <a:r>
              <a:rPr lang="en-GB" sz="1600" dirty="0" smtClean="0"/>
              <a:t>led brand discussions around </a:t>
            </a:r>
            <a:r>
              <a:rPr lang="en-GB" sz="1600" dirty="0"/>
              <a:t>IFA </a:t>
            </a:r>
            <a:r>
              <a:rPr lang="en-GB" sz="1600" dirty="0" smtClean="0"/>
              <a:t>2013, between them accounting for </a:t>
            </a:r>
            <a:r>
              <a:rPr lang="en-GB" sz="1600" b="1" dirty="0" smtClean="0"/>
              <a:t>53% of all brand attention</a:t>
            </a:r>
            <a:r>
              <a:rPr lang="en-GB" sz="1600" dirty="0" smtClean="0"/>
              <a:t> at the </a:t>
            </a:r>
            <a:r>
              <a:rPr lang="en-GB" sz="1600" dirty="0" smtClean="0"/>
              <a:t>event, and around </a:t>
            </a:r>
            <a:r>
              <a:rPr lang="en-GB" sz="1600" b="1" dirty="0" smtClean="0"/>
              <a:t>68% of pre-event attention</a:t>
            </a:r>
            <a:r>
              <a:rPr lang="en-GB" sz="1600" dirty="0" smtClean="0"/>
              <a:t>. </a:t>
            </a:r>
            <a:r>
              <a:rPr lang="en-GB" sz="1600" dirty="0" smtClean="0"/>
              <a:t>However, </a:t>
            </a:r>
            <a:r>
              <a:rPr lang="en-GB" sz="1600" dirty="0"/>
              <a:t>players such as </a:t>
            </a:r>
            <a:r>
              <a:rPr lang="en-GB" sz="1600" b="1" dirty="0"/>
              <a:t>Acer</a:t>
            </a:r>
            <a:r>
              <a:rPr lang="en-GB" sz="1600" dirty="0"/>
              <a:t> and </a:t>
            </a:r>
            <a:r>
              <a:rPr lang="en-GB" sz="1600" b="1" dirty="0"/>
              <a:t>Lenovo</a:t>
            </a:r>
            <a:r>
              <a:rPr lang="en-GB" sz="1600" dirty="0"/>
              <a:t> </a:t>
            </a:r>
            <a:r>
              <a:rPr lang="en-GB" sz="1600" dirty="0" smtClean="0"/>
              <a:t>also made </a:t>
            </a:r>
            <a:r>
              <a:rPr lang="en-GB" sz="1600" dirty="0"/>
              <a:t>a </a:t>
            </a:r>
            <a:r>
              <a:rPr lang="en-GB" sz="1600" dirty="0" smtClean="0"/>
              <a:t>splash, with products </a:t>
            </a:r>
            <a:r>
              <a:rPr lang="en-GB" sz="1600" dirty="0" smtClean="0"/>
              <a:t>like </a:t>
            </a:r>
            <a:r>
              <a:rPr lang="en-GB" sz="1600" dirty="0"/>
              <a:t>the </a:t>
            </a:r>
            <a:r>
              <a:rPr lang="en-GB" sz="1600" b="1" dirty="0"/>
              <a:t>Acer Liquid S2 </a:t>
            </a:r>
            <a:r>
              <a:rPr lang="en-GB" sz="1600" dirty="0"/>
              <a:t>and </a:t>
            </a:r>
            <a:r>
              <a:rPr lang="en-GB" sz="1600" b="1" dirty="0"/>
              <a:t>Lenovo Vibe </a:t>
            </a:r>
            <a:r>
              <a:rPr lang="en-GB" sz="1600" b="1" dirty="0" smtClean="0"/>
              <a:t>X</a:t>
            </a:r>
            <a:r>
              <a:rPr lang="en-GB" sz="1600" b="1" dirty="0"/>
              <a:t> </a:t>
            </a:r>
            <a:r>
              <a:rPr lang="en-GB" sz="1600" dirty="0" smtClean="0"/>
              <a:t>driving mentions for the brands.</a:t>
            </a:r>
          </a:p>
          <a:p>
            <a:pPr>
              <a:buSzPct val="75000"/>
            </a:pPr>
            <a:endParaRPr lang="en-GB" sz="1600" dirty="0"/>
          </a:p>
          <a:p>
            <a:pPr>
              <a:buSzPct val="75000"/>
            </a:pPr>
            <a:endParaRPr lang="en-GB" sz="1600" dirty="0" smtClean="0"/>
          </a:p>
          <a:p>
            <a:pPr>
              <a:buSzPct val="75000"/>
            </a:pPr>
            <a:endParaRPr lang="en-GB" sz="1600" dirty="0" smtClean="0"/>
          </a:p>
          <a:p>
            <a:pPr>
              <a:buSzPct val="75000"/>
            </a:pPr>
            <a:r>
              <a:rPr lang="en-GB" sz="1600" dirty="0" smtClean="0"/>
              <a:t>Product </a:t>
            </a:r>
            <a:r>
              <a:rPr lang="en-GB" sz="1600" dirty="0" smtClean="0"/>
              <a:t>launches helped </a:t>
            </a:r>
            <a:r>
              <a:rPr lang="en-GB" sz="1600" b="1" dirty="0" smtClean="0"/>
              <a:t>ASUS</a:t>
            </a:r>
            <a:r>
              <a:rPr lang="en-GB" sz="1600" dirty="0" smtClean="0"/>
              <a:t>, </a:t>
            </a:r>
            <a:r>
              <a:rPr lang="en-GB" sz="1600" b="1" dirty="0" smtClean="0"/>
              <a:t>Alcatel</a:t>
            </a:r>
            <a:r>
              <a:rPr lang="en-GB" sz="1600" dirty="0" smtClean="0"/>
              <a:t>, </a:t>
            </a:r>
            <a:r>
              <a:rPr lang="en-GB" sz="1600" b="1" dirty="0" smtClean="0"/>
              <a:t>LG</a:t>
            </a:r>
            <a:r>
              <a:rPr lang="en-GB" sz="1600" dirty="0" smtClean="0"/>
              <a:t> and </a:t>
            </a:r>
            <a:r>
              <a:rPr lang="en-GB" sz="1600" b="1" dirty="0" smtClean="0"/>
              <a:t>Toshiba</a:t>
            </a:r>
            <a:r>
              <a:rPr lang="en-GB" sz="1600" dirty="0" smtClean="0"/>
              <a:t> increase their Share of Voice at the </a:t>
            </a:r>
            <a:r>
              <a:rPr lang="en-GB" sz="1600" dirty="0" smtClean="0"/>
              <a:t>event, eating into Samsung and Sony’s dominance. </a:t>
            </a:r>
            <a:endParaRPr lang="en-GB" sz="1600" dirty="0" smtClean="0"/>
          </a:p>
          <a:p>
            <a:pPr>
              <a:buSzPct val="75000"/>
            </a:pPr>
            <a:endParaRPr lang="en-GB" sz="1600" dirty="0"/>
          </a:p>
          <a:p>
            <a:pPr>
              <a:buSzPct val="75000"/>
            </a:pPr>
            <a:r>
              <a:rPr lang="en-GB" sz="1600" dirty="0" smtClean="0"/>
              <a:t>On the other hand, </a:t>
            </a:r>
            <a:r>
              <a:rPr lang="en-GB" sz="1600" b="1" dirty="0" smtClean="0"/>
              <a:t>HTC</a:t>
            </a:r>
            <a:r>
              <a:rPr lang="en-GB" sz="1600" dirty="0" smtClean="0"/>
              <a:t>, </a:t>
            </a:r>
            <a:r>
              <a:rPr lang="en-GB" sz="1600" b="1" dirty="0" smtClean="0"/>
              <a:t>HP</a:t>
            </a:r>
            <a:r>
              <a:rPr lang="en-GB" sz="1600" dirty="0" smtClean="0"/>
              <a:t> and </a:t>
            </a:r>
            <a:r>
              <a:rPr lang="en-GB" sz="1600" b="1" dirty="0" smtClean="0"/>
              <a:t>Nokia</a:t>
            </a:r>
            <a:r>
              <a:rPr lang="en-GB" sz="1600" dirty="0" smtClean="0"/>
              <a:t> </a:t>
            </a:r>
            <a:r>
              <a:rPr lang="en-GB" sz="1600" dirty="0" smtClean="0"/>
              <a:t>(who were not </a:t>
            </a:r>
            <a:r>
              <a:rPr lang="en-GB" sz="1600" dirty="0" smtClean="0"/>
              <a:t>present at IFA 2013) were less successful in </a:t>
            </a:r>
            <a:r>
              <a:rPr lang="en-GB" sz="1600" dirty="0" smtClean="0"/>
              <a:t>driving </a:t>
            </a:r>
            <a:r>
              <a:rPr lang="en-GB" sz="1600" dirty="0" smtClean="0"/>
              <a:t>conversations around their product </a:t>
            </a:r>
            <a:r>
              <a:rPr lang="en-GB" sz="1600" dirty="0" smtClean="0"/>
              <a:t>launches, seeing little cut-through.</a:t>
            </a:r>
            <a:endParaRPr lang="en-GB" sz="1600" dirty="0"/>
          </a:p>
          <a:p>
            <a:pPr lvl="0">
              <a:buSzPct val="75000"/>
            </a:pPr>
            <a:endParaRPr lang="en-GB" sz="1600" dirty="0" smtClean="0"/>
          </a:p>
          <a:p>
            <a:pPr>
              <a:buSzPct val="75000"/>
            </a:pPr>
            <a:endParaRPr lang="en-GB" sz="1600" dirty="0"/>
          </a:p>
        </p:txBody>
      </p:sp>
      <p:pic>
        <p:nvPicPr>
          <p:cNvPr id="10" name="Picture 2" descr="E:\UserData\SHARED\IFA20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3647" y="388454"/>
            <a:ext cx="1253611" cy="504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p:cNvGraphicFramePr>
            <a:graphicFrameLocks/>
          </p:cNvGraphicFramePr>
          <p:nvPr>
            <p:extLst>
              <p:ext uri="{D42A27DB-BD31-4B8C-83A1-F6EECF244321}">
                <p14:modId xmlns:p14="http://schemas.microsoft.com/office/powerpoint/2010/main" val="4025678279"/>
              </p:ext>
            </p:extLst>
          </p:nvPr>
        </p:nvGraphicFramePr>
        <p:xfrm>
          <a:off x="5203007" y="1258889"/>
          <a:ext cx="5328468" cy="35290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3590204545"/>
              </p:ext>
            </p:extLst>
          </p:nvPr>
        </p:nvGraphicFramePr>
        <p:xfrm>
          <a:off x="233362" y="1258888"/>
          <a:ext cx="4968875" cy="35290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5053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smtClean="0"/>
              <a:t>02</a:t>
            </a:r>
            <a:endParaRPr lang="en-GB" dirty="0"/>
          </a:p>
        </p:txBody>
      </p:sp>
      <p:sp>
        <p:nvSpPr>
          <p:cNvPr id="6" name="Text Placeholder 5"/>
          <p:cNvSpPr>
            <a:spLocks noGrp="1"/>
          </p:cNvSpPr>
          <p:nvPr>
            <p:ph type="body" sz="quarter" idx="11"/>
          </p:nvPr>
        </p:nvSpPr>
        <p:spPr/>
        <p:txBody>
          <a:bodyPr/>
          <a:lstStyle/>
          <a:p>
            <a:r>
              <a:rPr lang="en-GB" dirty="0" smtClean="0"/>
              <a:t>Event Timeline</a:t>
            </a:r>
            <a:endParaRPr lang="en-GB" dirty="0"/>
          </a:p>
        </p:txBody>
      </p:sp>
      <p:sp>
        <p:nvSpPr>
          <p:cNvPr id="7" name="Text Placeholder 6"/>
          <p:cNvSpPr>
            <a:spLocks noGrp="1"/>
          </p:cNvSpPr>
          <p:nvPr>
            <p:ph type="body" sz="quarter" idx="12"/>
          </p:nvPr>
        </p:nvSpPr>
        <p:spPr/>
        <p:txBody>
          <a:bodyPr/>
          <a:lstStyle/>
          <a:p>
            <a:r>
              <a:rPr lang="en-GB" dirty="0" smtClean="0"/>
              <a:t>Key events at IFA 2013</a:t>
            </a:r>
            <a:endParaRPr lang="en-GB" dirty="0"/>
          </a:p>
        </p:txBody>
      </p:sp>
    </p:spTree>
    <p:extLst>
      <p:ext uri="{BB962C8B-B14F-4D97-AF65-F5344CB8AC3E}">
        <p14:creationId xmlns:p14="http://schemas.microsoft.com/office/powerpoint/2010/main" val="3310504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5B552F8-2929-4E8C-A90B-66E327AC57F0}" type="slidenum">
              <a:rPr lang="en-GB" smtClean="0"/>
              <a:pPr/>
              <a:t>6</a:t>
            </a:fld>
            <a:endParaRPr lang="en-GB" dirty="0"/>
          </a:p>
        </p:txBody>
      </p:sp>
      <p:sp>
        <p:nvSpPr>
          <p:cNvPr id="6" name="Text Placeholder 5"/>
          <p:cNvSpPr>
            <a:spLocks noGrp="1"/>
          </p:cNvSpPr>
          <p:nvPr>
            <p:ph type="body" sz="quarter" idx="12"/>
          </p:nvPr>
        </p:nvSpPr>
        <p:spPr/>
        <p:txBody>
          <a:bodyPr/>
          <a:lstStyle/>
          <a:p>
            <a:r>
              <a:rPr lang="en-GB" dirty="0"/>
              <a:t>IFA 2013 &gt; </a:t>
            </a:r>
            <a:r>
              <a:rPr lang="en-GB" b="1" dirty="0" smtClean="0">
                <a:solidFill>
                  <a:schemeClr val="accent1"/>
                </a:solidFill>
              </a:rPr>
              <a:t>Event </a:t>
            </a:r>
            <a:r>
              <a:rPr lang="en-GB" b="1" dirty="0" smtClean="0">
                <a:solidFill>
                  <a:schemeClr val="accent1"/>
                </a:solidFill>
              </a:rPr>
              <a:t>Timeline</a:t>
            </a:r>
            <a:endParaRPr lang="en-GB" b="1" dirty="0">
              <a:solidFill>
                <a:schemeClr val="accent1"/>
              </a:solidFill>
            </a:endParaRPr>
          </a:p>
          <a:p>
            <a:endParaRPr lang="en-GB" dirty="0"/>
          </a:p>
          <a:p>
            <a:endParaRPr lang="en-GB" dirty="0"/>
          </a:p>
          <a:p>
            <a:endParaRPr lang="en-GB" dirty="0"/>
          </a:p>
          <a:p>
            <a:endParaRPr lang="en-GB" dirty="0"/>
          </a:p>
        </p:txBody>
      </p:sp>
      <p:sp>
        <p:nvSpPr>
          <p:cNvPr id="5" name="Text Placeholder 4"/>
          <p:cNvSpPr>
            <a:spLocks noGrp="1"/>
          </p:cNvSpPr>
          <p:nvPr>
            <p:ph type="body" sz="quarter" idx="11"/>
          </p:nvPr>
        </p:nvSpPr>
        <p:spPr>
          <a:xfrm>
            <a:off x="233363" y="262314"/>
            <a:ext cx="8798528" cy="1260391"/>
          </a:xfrm>
        </p:spPr>
        <p:txBody>
          <a:bodyPr/>
          <a:lstStyle/>
          <a:p>
            <a:r>
              <a:rPr lang="en-GB" dirty="0" smtClean="0">
                <a:solidFill>
                  <a:srgbClr val="4F81BD"/>
                </a:solidFill>
              </a:rPr>
              <a:t>Event Timeline</a:t>
            </a:r>
            <a:r>
              <a:rPr lang="en-GB" dirty="0" smtClean="0">
                <a:solidFill>
                  <a:srgbClr val="000028"/>
                </a:solidFill>
              </a:rPr>
              <a:t>: Product discussions, </a:t>
            </a:r>
            <a:r>
              <a:rPr lang="en-GB" dirty="0" smtClean="0">
                <a:solidFill>
                  <a:srgbClr val="000028"/>
                </a:solidFill>
              </a:rPr>
              <a:t>brand presentations </a:t>
            </a:r>
            <a:r>
              <a:rPr lang="en-GB" dirty="0" smtClean="0">
                <a:solidFill>
                  <a:srgbClr val="000028"/>
                </a:solidFill>
              </a:rPr>
              <a:t>and </a:t>
            </a:r>
            <a:r>
              <a:rPr lang="en-GB" dirty="0" smtClean="0">
                <a:solidFill>
                  <a:srgbClr val="000028"/>
                </a:solidFill>
              </a:rPr>
              <a:t>event wrap-ups drove attention in Samsung’s favour</a:t>
            </a:r>
            <a:endParaRPr lang="en-GB" dirty="0">
              <a:solidFill>
                <a:srgbClr val="000028"/>
              </a:solidFill>
            </a:endParaRPr>
          </a:p>
        </p:txBody>
      </p:sp>
      <p:pic>
        <p:nvPicPr>
          <p:cNvPr id="8" name="Picture 2" descr="E:\UserData\SHARED\IFA20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3647" y="388454"/>
            <a:ext cx="1253611" cy="504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p:cNvGraphicFramePr>
            <a:graphicFrameLocks/>
          </p:cNvGraphicFramePr>
          <p:nvPr>
            <p:extLst>
              <p:ext uri="{D42A27DB-BD31-4B8C-83A1-F6EECF244321}">
                <p14:modId xmlns:p14="http://schemas.microsoft.com/office/powerpoint/2010/main" val="3894245631"/>
              </p:ext>
            </p:extLst>
          </p:nvPr>
        </p:nvGraphicFramePr>
        <p:xfrm>
          <a:off x="215975" y="3420591"/>
          <a:ext cx="10298112" cy="3378895"/>
        </p:xfrm>
        <a:graphic>
          <a:graphicData uri="http://schemas.openxmlformats.org/drawingml/2006/chart">
            <c:chart xmlns:c="http://schemas.openxmlformats.org/drawingml/2006/chart" xmlns:r="http://schemas.openxmlformats.org/officeDocument/2006/relationships" r:id="rId4"/>
          </a:graphicData>
        </a:graphic>
      </p:graphicFrame>
      <p:sp>
        <p:nvSpPr>
          <p:cNvPr id="3" name="Line Callout 1 2"/>
          <p:cNvSpPr/>
          <p:nvPr/>
        </p:nvSpPr>
        <p:spPr>
          <a:xfrm>
            <a:off x="233362" y="1258888"/>
            <a:ext cx="2233017" cy="1080120"/>
          </a:xfrm>
          <a:prstGeom prst="borderCallout1">
            <a:avLst>
              <a:gd name="adj1" fmla="val 100024"/>
              <a:gd name="adj2" fmla="val 26360"/>
              <a:gd name="adj3" fmla="val 262450"/>
              <a:gd name="adj4" fmla="val 27385"/>
            </a:avLst>
          </a:prstGeom>
          <a:solidFill>
            <a:srgbClr val="8EA5CB"/>
          </a:solidFill>
          <a:ln>
            <a:solidFill>
              <a:srgbClr val="8EA5C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LG</a:t>
            </a:r>
            <a:r>
              <a:rPr lang="en-GB" sz="1800" dirty="0" smtClean="0"/>
              <a:t> generated buzz with pre-IFA </a:t>
            </a:r>
            <a:r>
              <a:rPr lang="en-GB" sz="1800" b="1" dirty="0" smtClean="0"/>
              <a:t>G Pad 8.3 </a:t>
            </a:r>
            <a:r>
              <a:rPr lang="en-GB" sz="1800" dirty="0" smtClean="0"/>
              <a:t>announcement</a:t>
            </a:r>
            <a:endParaRPr lang="en-GB" sz="1800" dirty="0"/>
          </a:p>
        </p:txBody>
      </p:sp>
      <p:sp>
        <p:nvSpPr>
          <p:cNvPr id="14" name="Line Callout 1 13"/>
          <p:cNvSpPr/>
          <p:nvPr/>
        </p:nvSpPr>
        <p:spPr>
          <a:xfrm>
            <a:off x="954212" y="2628503"/>
            <a:ext cx="2233017" cy="1080120"/>
          </a:xfrm>
          <a:prstGeom prst="borderCallout1">
            <a:avLst>
              <a:gd name="adj1" fmla="val 100025"/>
              <a:gd name="adj2" fmla="val 36455"/>
              <a:gd name="adj3" fmla="val 166035"/>
              <a:gd name="adj4" fmla="val 36058"/>
            </a:avLst>
          </a:prstGeom>
          <a:solidFill>
            <a:srgbClr val="416FA6"/>
          </a:solidFill>
          <a:ln>
            <a:solidFill>
              <a:srgbClr val="416FA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Acer</a:t>
            </a:r>
            <a:r>
              <a:rPr lang="en-GB" sz="1800" dirty="0" smtClean="0"/>
              <a:t>’s </a:t>
            </a:r>
            <a:r>
              <a:rPr lang="en-GB" sz="1800" b="1" dirty="0" smtClean="0"/>
              <a:t>Liquid S2 </a:t>
            </a:r>
            <a:r>
              <a:rPr lang="en-GB" sz="1800" dirty="0" smtClean="0"/>
              <a:t>praised for its “compelling” 4K camera</a:t>
            </a:r>
            <a:endParaRPr lang="en-GB" sz="1800" dirty="0"/>
          </a:p>
        </p:txBody>
      </p:sp>
      <p:sp>
        <p:nvSpPr>
          <p:cNvPr id="15" name="Line Callout 1 14"/>
          <p:cNvSpPr/>
          <p:nvPr/>
        </p:nvSpPr>
        <p:spPr>
          <a:xfrm>
            <a:off x="5778748" y="1263824"/>
            <a:ext cx="2233017" cy="1080120"/>
          </a:xfrm>
          <a:prstGeom prst="borderCallout1">
            <a:avLst>
              <a:gd name="adj1" fmla="val 98849"/>
              <a:gd name="adj2" fmla="val 26076"/>
              <a:gd name="adj3" fmla="val 406191"/>
              <a:gd name="adj4" fmla="val 28095"/>
            </a:avLst>
          </a:prstGeom>
          <a:solidFill>
            <a:schemeClr val="tx1"/>
          </a:solidFill>
          <a:ln>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ASUS peak driven by </a:t>
            </a:r>
            <a:r>
              <a:rPr lang="en-GB" sz="1800" b="1" dirty="0" err="1" smtClean="0"/>
              <a:t>Fonepad</a:t>
            </a:r>
            <a:r>
              <a:rPr lang="en-GB" sz="1800" b="1" dirty="0" smtClean="0"/>
              <a:t> previews</a:t>
            </a:r>
            <a:endParaRPr lang="en-GB" sz="1800" dirty="0"/>
          </a:p>
        </p:txBody>
      </p:sp>
      <p:sp>
        <p:nvSpPr>
          <p:cNvPr id="16" name="Line Callout 1 15"/>
          <p:cNvSpPr/>
          <p:nvPr/>
        </p:nvSpPr>
        <p:spPr>
          <a:xfrm>
            <a:off x="3978548" y="2628503"/>
            <a:ext cx="2233017" cy="1080120"/>
          </a:xfrm>
          <a:prstGeom prst="borderCallout1">
            <a:avLst>
              <a:gd name="adj1" fmla="val 98849"/>
              <a:gd name="adj2" fmla="val 26076"/>
              <a:gd name="adj3" fmla="val 266330"/>
              <a:gd name="adj4" fmla="val 27413"/>
            </a:avLst>
          </a:prstGeom>
          <a:solidFill>
            <a:srgbClr val="86A44A"/>
          </a:solidFill>
          <a:ln>
            <a:solidFill>
              <a:srgbClr val="86A44A"/>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Lenovo</a:t>
            </a:r>
            <a:r>
              <a:rPr lang="en-GB" sz="1800" dirty="0" smtClean="0"/>
              <a:t> grabbed headlines with </a:t>
            </a:r>
            <a:r>
              <a:rPr lang="en-GB" sz="1800" b="1" dirty="0" smtClean="0"/>
              <a:t>Vibe X</a:t>
            </a:r>
            <a:r>
              <a:rPr lang="en-GB" sz="1800" dirty="0" smtClean="0"/>
              <a:t> and </a:t>
            </a:r>
            <a:r>
              <a:rPr lang="en-GB" sz="1800" b="1" dirty="0" smtClean="0"/>
              <a:t>S5000</a:t>
            </a:r>
            <a:r>
              <a:rPr lang="en-GB" sz="1800" dirty="0" smtClean="0"/>
              <a:t> unveilings</a:t>
            </a:r>
            <a:endParaRPr lang="en-GB" sz="1800" dirty="0"/>
          </a:p>
        </p:txBody>
      </p:sp>
      <p:sp>
        <p:nvSpPr>
          <p:cNvPr id="17" name="Line Callout 1 16"/>
          <p:cNvSpPr/>
          <p:nvPr/>
        </p:nvSpPr>
        <p:spPr>
          <a:xfrm>
            <a:off x="3016250" y="1258888"/>
            <a:ext cx="2233017" cy="1080120"/>
          </a:xfrm>
          <a:prstGeom prst="borderCallout1">
            <a:avLst>
              <a:gd name="adj1" fmla="val 100024"/>
              <a:gd name="adj2" fmla="val 26360"/>
              <a:gd name="adj3" fmla="val 296842"/>
              <a:gd name="adj4" fmla="val 27812"/>
            </a:avLst>
          </a:prstGeom>
          <a:solidFill>
            <a:srgbClr val="7030A0"/>
          </a:solidFill>
          <a:ln>
            <a:solidFill>
              <a:srgbClr val="7030A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Samsung</a:t>
            </a:r>
            <a:r>
              <a:rPr lang="en-GB" sz="1800" dirty="0" smtClean="0"/>
              <a:t> and </a:t>
            </a:r>
            <a:r>
              <a:rPr lang="en-GB" sz="1800" b="1" dirty="0" smtClean="0"/>
              <a:t>Sony</a:t>
            </a:r>
            <a:r>
              <a:rPr lang="en-GB" sz="1800" dirty="0" smtClean="0"/>
              <a:t> presentations spark spike in debate</a:t>
            </a:r>
            <a:endParaRPr lang="en-GB" sz="1800" dirty="0"/>
          </a:p>
        </p:txBody>
      </p:sp>
      <p:sp>
        <p:nvSpPr>
          <p:cNvPr id="18" name="Line Callout 1 17"/>
          <p:cNvSpPr/>
          <p:nvPr/>
        </p:nvSpPr>
        <p:spPr>
          <a:xfrm>
            <a:off x="6895256" y="2628503"/>
            <a:ext cx="3636020" cy="1080120"/>
          </a:xfrm>
          <a:prstGeom prst="borderCallout1">
            <a:avLst>
              <a:gd name="adj1" fmla="val 98849"/>
              <a:gd name="adj2" fmla="val 26076"/>
              <a:gd name="adj3" fmla="val 120851"/>
              <a:gd name="adj4" fmla="val 26220"/>
            </a:avLst>
          </a:prstGeom>
          <a:solidFill>
            <a:srgbClr val="BABABA"/>
          </a:solidFill>
          <a:ln>
            <a:solidFill>
              <a:srgbClr val="BABABA"/>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Samsung</a:t>
            </a:r>
            <a:r>
              <a:rPr lang="en-GB" sz="1800" dirty="0" smtClean="0"/>
              <a:t> attention sustained through product discussions, podcasts and event wrap-ups</a:t>
            </a:r>
            <a:endParaRPr lang="en-GB" sz="1800" dirty="0"/>
          </a:p>
        </p:txBody>
      </p:sp>
    </p:spTree>
    <p:extLst>
      <p:ext uri="{BB962C8B-B14F-4D97-AF65-F5344CB8AC3E}">
        <p14:creationId xmlns:p14="http://schemas.microsoft.com/office/powerpoint/2010/main" val="2969124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smtClean="0"/>
              <a:t>03</a:t>
            </a:r>
            <a:endParaRPr lang="en-GB" dirty="0"/>
          </a:p>
        </p:txBody>
      </p:sp>
      <p:sp>
        <p:nvSpPr>
          <p:cNvPr id="6" name="Text Placeholder 5"/>
          <p:cNvSpPr>
            <a:spLocks noGrp="1"/>
          </p:cNvSpPr>
          <p:nvPr>
            <p:ph type="body" sz="quarter" idx="11"/>
          </p:nvPr>
        </p:nvSpPr>
        <p:spPr/>
        <p:txBody>
          <a:bodyPr/>
          <a:lstStyle/>
          <a:p>
            <a:r>
              <a:rPr lang="en-GB" dirty="0" smtClean="0"/>
              <a:t>Top Products</a:t>
            </a:r>
            <a:endParaRPr lang="en-GB" dirty="0"/>
          </a:p>
        </p:txBody>
      </p:sp>
      <p:sp>
        <p:nvSpPr>
          <p:cNvPr id="7" name="Text Placeholder 6"/>
          <p:cNvSpPr>
            <a:spLocks noGrp="1"/>
          </p:cNvSpPr>
          <p:nvPr>
            <p:ph type="body" sz="quarter" idx="12"/>
          </p:nvPr>
        </p:nvSpPr>
        <p:spPr/>
        <p:txBody>
          <a:bodyPr/>
          <a:lstStyle/>
          <a:p>
            <a:r>
              <a:rPr lang="en-GB" sz="2000" dirty="0" smtClean="0"/>
              <a:t>Which products seized the day to grab the most attention? </a:t>
            </a:r>
            <a:endParaRPr lang="en-GB" sz="2000" dirty="0"/>
          </a:p>
        </p:txBody>
      </p:sp>
    </p:spTree>
    <p:extLst>
      <p:ext uri="{BB962C8B-B14F-4D97-AF65-F5344CB8AC3E}">
        <p14:creationId xmlns:p14="http://schemas.microsoft.com/office/powerpoint/2010/main" val="127760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5B552F8-2929-4E8C-A90B-66E327AC57F0}" type="slidenum">
              <a:rPr lang="en-GB" smtClean="0"/>
              <a:pPr/>
              <a:t>8</a:t>
            </a:fld>
            <a:endParaRPr lang="en-GB" dirty="0"/>
          </a:p>
        </p:txBody>
      </p:sp>
      <p:sp>
        <p:nvSpPr>
          <p:cNvPr id="6" name="Text Placeholder 5"/>
          <p:cNvSpPr>
            <a:spLocks noGrp="1"/>
          </p:cNvSpPr>
          <p:nvPr>
            <p:ph type="body" sz="quarter" idx="12"/>
          </p:nvPr>
        </p:nvSpPr>
        <p:spPr/>
        <p:txBody>
          <a:bodyPr/>
          <a:lstStyle/>
          <a:p>
            <a:r>
              <a:rPr lang="en-GB" dirty="0"/>
              <a:t>IFA 2013 &gt; </a:t>
            </a:r>
            <a:r>
              <a:rPr lang="en-GB" b="1" dirty="0" smtClean="0">
                <a:solidFill>
                  <a:srgbClr val="4F81BD"/>
                </a:solidFill>
              </a:rPr>
              <a:t>Top Products</a:t>
            </a:r>
            <a:endParaRPr lang="en-GB" b="1" dirty="0">
              <a:solidFill>
                <a:srgbClr val="4F81BD"/>
              </a:solidFill>
            </a:endParaRPr>
          </a:p>
          <a:p>
            <a:endParaRPr lang="en-GB" dirty="0"/>
          </a:p>
          <a:p>
            <a:endParaRPr lang="en-GB" dirty="0"/>
          </a:p>
          <a:p>
            <a:endParaRPr lang="en-GB" dirty="0"/>
          </a:p>
          <a:p>
            <a:endParaRPr lang="en-GB" dirty="0"/>
          </a:p>
        </p:txBody>
      </p:sp>
      <p:sp>
        <p:nvSpPr>
          <p:cNvPr id="5" name="Text Placeholder 4"/>
          <p:cNvSpPr>
            <a:spLocks noGrp="1"/>
          </p:cNvSpPr>
          <p:nvPr>
            <p:ph type="body" sz="quarter" idx="11"/>
          </p:nvPr>
        </p:nvSpPr>
        <p:spPr>
          <a:xfrm>
            <a:off x="233362" y="360000"/>
            <a:ext cx="8713737" cy="1260391"/>
          </a:xfrm>
        </p:spPr>
        <p:txBody>
          <a:bodyPr/>
          <a:lstStyle/>
          <a:p>
            <a:r>
              <a:rPr lang="en-GB" dirty="0" smtClean="0">
                <a:solidFill>
                  <a:srgbClr val="4F81BD"/>
                </a:solidFill>
                <a:latin typeface="Arial" pitchFamily="34" charset="0"/>
                <a:cs typeface="Arial" pitchFamily="34" charset="0"/>
              </a:rPr>
              <a:t>Top </a:t>
            </a:r>
            <a:r>
              <a:rPr lang="en-GB" dirty="0" smtClean="0">
                <a:solidFill>
                  <a:srgbClr val="4F81BD"/>
                </a:solidFill>
                <a:latin typeface="Arial" pitchFamily="34" charset="0"/>
                <a:cs typeface="Arial" pitchFamily="34" charset="0"/>
              </a:rPr>
              <a:t>Products</a:t>
            </a:r>
            <a:r>
              <a:rPr lang="en-GB" dirty="0" smtClean="0">
                <a:latin typeface="Arial" pitchFamily="34" charset="0"/>
                <a:cs typeface="Arial" pitchFamily="34" charset="0"/>
              </a:rPr>
              <a:t>: Smartphones and </a:t>
            </a:r>
            <a:r>
              <a:rPr lang="en-GB" dirty="0" err="1" smtClean="0">
                <a:latin typeface="Arial" pitchFamily="34" charset="0"/>
                <a:cs typeface="Arial" pitchFamily="34" charset="0"/>
              </a:rPr>
              <a:t>Smartwatches</a:t>
            </a:r>
            <a:r>
              <a:rPr lang="en-GB" dirty="0" smtClean="0">
                <a:latin typeface="Arial" pitchFamily="34" charset="0"/>
                <a:cs typeface="Arial" pitchFamily="34" charset="0"/>
              </a:rPr>
              <a:t> key conversation drivers, with Galaxy Note III stealing show</a:t>
            </a:r>
            <a:endParaRPr lang="en-GB" dirty="0">
              <a:latin typeface="Arial" pitchFamily="34" charset="0"/>
              <a:cs typeface="Arial" pitchFamily="34" charset="0"/>
            </a:endParaRPr>
          </a:p>
        </p:txBody>
      </p:sp>
      <p:sp>
        <p:nvSpPr>
          <p:cNvPr id="9" name="TextBox 8"/>
          <p:cNvSpPr txBox="1"/>
          <p:nvPr/>
        </p:nvSpPr>
        <p:spPr>
          <a:xfrm>
            <a:off x="5922764" y="2124447"/>
            <a:ext cx="184731" cy="400110"/>
          </a:xfrm>
          <a:prstGeom prst="rect">
            <a:avLst/>
          </a:prstGeom>
          <a:noFill/>
        </p:spPr>
        <p:txBody>
          <a:bodyPr wrap="none" rtlCol="0">
            <a:spAutoFit/>
          </a:bodyPr>
          <a:lstStyle/>
          <a:p>
            <a:endParaRPr lang="en-GB" dirty="0">
              <a:latin typeface="Arial" pitchFamily="34" charset="0"/>
              <a:cs typeface="Arial" pitchFamily="34" charset="0"/>
            </a:endParaRPr>
          </a:p>
        </p:txBody>
      </p:sp>
      <p:pic>
        <p:nvPicPr>
          <p:cNvPr id="11" name="Picture 2" descr="E:\UserData\SHARED\IFA20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3647" y="388454"/>
            <a:ext cx="1253611" cy="504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217990091"/>
              </p:ext>
            </p:extLst>
          </p:nvPr>
        </p:nvGraphicFramePr>
        <p:xfrm>
          <a:off x="630176" y="1652335"/>
          <a:ext cx="9433048" cy="4256592"/>
        </p:xfrm>
        <a:graphic>
          <a:graphicData uri="http://schemas.openxmlformats.org/drawingml/2006/table">
            <a:tbl>
              <a:tblPr firstRow="1" bandRow="1">
                <a:tableStyleId>{6E25E649-3F16-4E02-A733-19D2CDBF48F0}</a:tableStyleId>
              </a:tblPr>
              <a:tblGrid>
                <a:gridCol w="1008112"/>
                <a:gridCol w="2590654"/>
                <a:gridCol w="2917141"/>
                <a:gridCol w="2917141"/>
              </a:tblGrid>
              <a:tr h="285573">
                <a:tc>
                  <a:txBody>
                    <a:bodyPr/>
                    <a:lstStyle/>
                    <a:p>
                      <a:pPr algn="ctr"/>
                      <a:r>
                        <a:rPr lang="en-GB" sz="1600" dirty="0" smtClean="0"/>
                        <a:t>Rank</a:t>
                      </a:r>
                      <a:endParaRPr lang="en-GB" sz="1600" dirty="0"/>
                    </a:p>
                  </a:txBody>
                  <a:tcPr anchor="ctr"/>
                </a:tc>
                <a:tc>
                  <a:txBody>
                    <a:bodyPr/>
                    <a:lstStyle/>
                    <a:p>
                      <a:pPr algn="ctr"/>
                      <a:r>
                        <a:rPr lang="en-GB" sz="1600" dirty="0" smtClean="0"/>
                        <a:t>Brand</a:t>
                      </a:r>
                      <a:endParaRPr lang="en-GB" sz="1600" dirty="0"/>
                    </a:p>
                  </a:txBody>
                  <a:tcPr anchor="ctr"/>
                </a:tc>
                <a:tc>
                  <a:txBody>
                    <a:bodyPr/>
                    <a:lstStyle/>
                    <a:p>
                      <a:pPr algn="ctr"/>
                      <a:r>
                        <a:rPr lang="en-GB" sz="1600" dirty="0" smtClean="0"/>
                        <a:t>Product</a:t>
                      </a:r>
                      <a:endParaRPr lang="en-GB" sz="1600" dirty="0"/>
                    </a:p>
                  </a:txBody>
                  <a:tcPr anchor="ctr"/>
                </a:tc>
                <a:tc>
                  <a:txBody>
                    <a:bodyPr/>
                    <a:lstStyle/>
                    <a:p>
                      <a:pPr algn="ctr"/>
                      <a:r>
                        <a:rPr lang="en-GB" sz="1600" dirty="0" smtClean="0"/>
                        <a:t>Category</a:t>
                      </a:r>
                      <a:endParaRPr lang="en-GB" sz="1600" dirty="0"/>
                    </a:p>
                  </a:txBody>
                  <a:tcPr anchor="ctr"/>
                </a:tc>
              </a:tr>
              <a:tr h="285573">
                <a:tc>
                  <a:txBody>
                    <a:bodyPr/>
                    <a:lstStyle/>
                    <a:p>
                      <a:pPr algn="ctr" fontAlgn="b"/>
                      <a:r>
                        <a:rPr lang="en-GB" sz="1600" b="0" i="0" u="none" strike="noStrike" dirty="0" smtClean="0">
                          <a:solidFill>
                            <a:schemeClr val="tx1"/>
                          </a:solidFill>
                          <a:effectLst/>
                          <a:latin typeface="+mn-lt"/>
                        </a:rPr>
                        <a:t>1</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Samsung </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Galaxy </a:t>
                      </a:r>
                      <a:r>
                        <a:rPr lang="en-GB" sz="1600" b="0" i="0" u="none" strike="noStrike" dirty="0">
                          <a:solidFill>
                            <a:srgbClr val="000000"/>
                          </a:solidFill>
                          <a:effectLst/>
                          <a:latin typeface="+mn-lt"/>
                        </a:rPr>
                        <a:t>Note III</a:t>
                      </a:r>
                    </a:p>
                  </a:txBody>
                  <a:tcPr marL="9525" marR="9525" marT="9525" marB="0" anchor="b"/>
                </a:tc>
                <a:tc>
                  <a:txBody>
                    <a:bodyPr/>
                    <a:lstStyle/>
                    <a:p>
                      <a:pPr algn="ctr"/>
                      <a:r>
                        <a:rPr lang="en-GB" sz="1600" i="0" dirty="0" smtClean="0">
                          <a:latin typeface="+mn-lt"/>
                          <a:cs typeface="Calibri" pitchFamily="34" charset="0"/>
                        </a:rPr>
                        <a:t>Smartphone</a:t>
                      </a:r>
                      <a:endParaRPr lang="en-GB" sz="1600" i="0" dirty="0">
                        <a:latin typeface="+mn-lt"/>
                        <a:cs typeface="Calibri" pitchFamily="34" charset="0"/>
                      </a:endParaRPr>
                    </a:p>
                  </a:txBody>
                  <a:tcPr marL="78191" marR="78191" marT="41468" marB="41468" anchor="ctr"/>
                </a:tc>
              </a:tr>
              <a:tr h="285573">
                <a:tc>
                  <a:txBody>
                    <a:bodyPr/>
                    <a:lstStyle/>
                    <a:p>
                      <a:pPr algn="ctr" fontAlgn="b"/>
                      <a:r>
                        <a:rPr lang="en-GB" sz="1600" b="0" i="0" u="none" strike="noStrike" dirty="0" smtClean="0">
                          <a:solidFill>
                            <a:schemeClr val="tx1"/>
                          </a:solidFill>
                          <a:effectLst/>
                          <a:latin typeface="+mn-lt"/>
                        </a:rPr>
                        <a:t>2</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chemeClr val="tx1"/>
                          </a:solidFill>
                          <a:effectLst/>
                          <a:latin typeface="+mn-lt"/>
                        </a:rPr>
                        <a:t>Samsung</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Galaxy </a:t>
                      </a:r>
                      <a:r>
                        <a:rPr lang="en-GB" sz="1600" b="0" i="0" u="none" strike="noStrike" dirty="0">
                          <a:solidFill>
                            <a:srgbClr val="000000"/>
                          </a:solidFill>
                          <a:effectLst/>
                          <a:latin typeface="+mn-lt"/>
                        </a:rPr>
                        <a:t>Gear</a:t>
                      </a:r>
                    </a:p>
                  </a:txBody>
                  <a:tcPr marL="9525" marR="9525" marT="9525" marB="0" anchor="b"/>
                </a:tc>
                <a:tc>
                  <a:txBody>
                    <a:bodyPr/>
                    <a:lstStyle/>
                    <a:p>
                      <a:pPr algn="ctr"/>
                      <a:r>
                        <a:rPr lang="en-GB" sz="1600" i="0" dirty="0" err="1" smtClean="0">
                          <a:latin typeface="+mn-lt"/>
                          <a:cs typeface="Calibri" pitchFamily="34" charset="0"/>
                        </a:rPr>
                        <a:t>Smartwatch</a:t>
                      </a:r>
                      <a:endParaRPr lang="en-GB" sz="1600" i="0" dirty="0">
                        <a:latin typeface="+mn-lt"/>
                        <a:cs typeface="Calibri" pitchFamily="34" charset="0"/>
                      </a:endParaRPr>
                    </a:p>
                  </a:txBody>
                  <a:tcPr marL="78191" marR="78191" marT="41468" marB="41468" anchor="ctr"/>
                </a:tc>
              </a:tr>
              <a:tr h="285573">
                <a:tc>
                  <a:txBody>
                    <a:bodyPr/>
                    <a:lstStyle/>
                    <a:p>
                      <a:pPr algn="ctr" fontAlgn="b"/>
                      <a:r>
                        <a:rPr lang="en-GB" sz="1600" b="0" i="0" u="none" strike="noStrike" dirty="0" smtClean="0">
                          <a:solidFill>
                            <a:schemeClr val="tx1"/>
                          </a:solidFill>
                          <a:effectLst/>
                          <a:latin typeface="+mn-lt"/>
                        </a:rPr>
                        <a:t>3</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Sony </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err="1" smtClean="0">
                          <a:solidFill>
                            <a:srgbClr val="000000"/>
                          </a:solidFill>
                          <a:effectLst/>
                          <a:latin typeface="+mn-lt"/>
                        </a:rPr>
                        <a:t>Xperia</a:t>
                      </a:r>
                      <a:r>
                        <a:rPr lang="en-GB" sz="1600" b="0" i="0" u="none" strike="noStrike" dirty="0" smtClean="0">
                          <a:solidFill>
                            <a:srgbClr val="000000"/>
                          </a:solidFill>
                          <a:effectLst/>
                          <a:latin typeface="+mn-lt"/>
                        </a:rPr>
                        <a:t> </a:t>
                      </a:r>
                      <a:r>
                        <a:rPr lang="en-GB" sz="1600" b="0" i="0" u="none" strike="noStrike" dirty="0">
                          <a:solidFill>
                            <a:srgbClr val="000000"/>
                          </a:solidFill>
                          <a:effectLst/>
                          <a:latin typeface="+mn-lt"/>
                        </a:rPr>
                        <a:t>Z1</a:t>
                      </a:r>
                    </a:p>
                  </a:txBody>
                  <a:tcPr marL="9525" marR="9525" marT="9525" marB="0" anchor="b"/>
                </a:tc>
                <a:tc>
                  <a:txBody>
                    <a:bodyPr/>
                    <a:lstStyle/>
                    <a:p>
                      <a:pPr algn="ctr"/>
                      <a:r>
                        <a:rPr lang="en-GB" sz="1600" i="0" dirty="0" smtClean="0">
                          <a:latin typeface="+mn-lt"/>
                          <a:cs typeface="Calibri" pitchFamily="34" charset="0"/>
                        </a:rPr>
                        <a:t>Smartphone</a:t>
                      </a:r>
                      <a:endParaRPr lang="en-GB" sz="1600" i="0" dirty="0">
                        <a:latin typeface="+mn-lt"/>
                        <a:cs typeface="Calibri" pitchFamily="34" charset="0"/>
                      </a:endParaRPr>
                    </a:p>
                  </a:txBody>
                  <a:tcPr marL="78191" marR="78191" marT="41468" marB="41468" anchor="ctr"/>
                </a:tc>
              </a:tr>
              <a:tr h="285573">
                <a:tc>
                  <a:txBody>
                    <a:bodyPr/>
                    <a:lstStyle/>
                    <a:p>
                      <a:pPr algn="ctr" fontAlgn="b"/>
                      <a:r>
                        <a:rPr lang="en-GB" sz="1600" b="0" i="0" u="none" strike="noStrike" dirty="0" smtClean="0">
                          <a:solidFill>
                            <a:schemeClr val="tx1"/>
                          </a:solidFill>
                          <a:effectLst/>
                          <a:latin typeface="+mn-lt"/>
                        </a:rPr>
                        <a:t>4</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LG </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G </a:t>
                      </a:r>
                      <a:r>
                        <a:rPr lang="en-GB" sz="1600" b="0" i="0" u="none" strike="noStrike" dirty="0">
                          <a:solidFill>
                            <a:srgbClr val="000000"/>
                          </a:solidFill>
                          <a:effectLst/>
                          <a:latin typeface="+mn-lt"/>
                        </a:rPr>
                        <a:t>Pad 8.3</a:t>
                      </a:r>
                    </a:p>
                  </a:txBody>
                  <a:tcPr marL="9525" marR="9525" marT="9525" marB="0" anchor="b"/>
                </a:tc>
                <a:tc>
                  <a:txBody>
                    <a:bodyPr/>
                    <a:lstStyle/>
                    <a:p>
                      <a:pPr algn="ctr"/>
                      <a:r>
                        <a:rPr lang="en-GB" sz="1600" i="0" dirty="0" smtClean="0">
                          <a:latin typeface="+mn-lt"/>
                          <a:cs typeface="Calibri" pitchFamily="34" charset="0"/>
                        </a:rPr>
                        <a:t>Tablet</a:t>
                      </a:r>
                      <a:endParaRPr lang="en-GB" sz="1600" i="0" dirty="0">
                        <a:latin typeface="+mn-lt"/>
                        <a:cs typeface="Calibri" pitchFamily="34" charset="0"/>
                      </a:endParaRPr>
                    </a:p>
                  </a:txBody>
                  <a:tcPr marL="78191" marR="78191" marT="41468" marB="41468" anchor="ctr"/>
                </a:tc>
              </a:tr>
              <a:tr h="285573">
                <a:tc>
                  <a:txBody>
                    <a:bodyPr/>
                    <a:lstStyle/>
                    <a:p>
                      <a:pPr algn="ctr" fontAlgn="b"/>
                      <a:r>
                        <a:rPr lang="en-GB" sz="1600" b="0" i="0" u="none" strike="noStrike" dirty="0" smtClean="0">
                          <a:solidFill>
                            <a:schemeClr val="tx1"/>
                          </a:solidFill>
                          <a:effectLst/>
                          <a:latin typeface="+mn-lt"/>
                        </a:rPr>
                        <a:t>5</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HTC </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One </a:t>
                      </a:r>
                      <a:r>
                        <a:rPr lang="en-GB" sz="1600" b="0" i="0" u="none" strike="noStrike" dirty="0">
                          <a:solidFill>
                            <a:srgbClr val="000000"/>
                          </a:solidFill>
                          <a:effectLst/>
                          <a:latin typeface="+mn-lt"/>
                        </a:rPr>
                        <a:t>Max</a:t>
                      </a:r>
                    </a:p>
                  </a:txBody>
                  <a:tcPr marL="9525" marR="9525" marT="9525" marB="0" anchor="b"/>
                </a:tc>
                <a:tc>
                  <a:txBody>
                    <a:bodyPr/>
                    <a:lstStyle/>
                    <a:p>
                      <a:pPr algn="ctr"/>
                      <a:r>
                        <a:rPr lang="en-GB" sz="1600" i="0" dirty="0" smtClean="0">
                          <a:latin typeface="+mn-lt"/>
                          <a:cs typeface="Calibri" pitchFamily="34" charset="0"/>
                        </a:rPr>
                        <a:t>Smartphone</a:t>
                      </a:r>
                      <a:endParaRPr lang="en-GB" sz="1600" i="0" dirty="0">
                        <a:latin typeface="+mn-lt"/>
                        <a:cs typeface="Calibri" pitchFamily="34" charset="0"/>
                      </a:endParaRPr>
                    </a:p>
                  </a:txBody>
                  <a:tcPr marL="78191" marR="78191" marT="41468" marB="41468" anchor="ctr"/>
                </a:tc>
              </a:tr>
              <a:tr h="285573">
                <a:tc>
                  <a:txBody>
                    <a:bodyPr/>
                    <a:lstStyle/>
                    <a:p>
                      <a:pPr algn="ctr" fontAlgn="b"/>
                      <a:r>
                        <a:rPr lang="en-GB" sz="1600" b="0" i="0" u="none" strike="noStrike" dirty="0" smtClean="0">
                          <a:solidFill>
                            <a:schemeClr val="tx1"/>
                          </a:solidFill>
                          <a:effectLst/>
                          <a:latin typeface="+mn-lt"/>
                        </a:rPr>
                        <a:t>6</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Lenovo </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Vibe </a:t>
                      </a:r>
                      <a:r>
                        <a:rPr lang="en-GB" sz="1600" b="0" i="0" u="none" strike="noStrike" dirty="0">
                          <a:solidFill>
                            <a:srgbClr val="000000"/>
                          </a:solidFill>
                          <a:effectLst/>
                          <a:latin typeface="+mn-lt"/>
                        </a:rPr>
                        <a:t>X</a:t>
                      </a:r>
                    </a:p>
                  </a:txBody>
                  <a:tcPr marL="9525" marR="9525" marT="9525" marB="0" anchor="b"/>
                </a:tc>
                <a:tc>
                  <a:txBody>
                    <a:bodyPr/>
                    <a:lstStyle/>
                    <a:p>
                      <a:pPr algn="ctr"/>
                      <a:r>
                        <a:rPr lang="en-GB" sz="1600" i="0" dirty="0" smtClean="0">
                          <a:latin typeface="+mn-lt"/>
                          <a:cs typeface="Calibri" pitchFamily="34" charset="0"/>
                        </a:rPr>
                        <a:t>Smartphone</a:t>
                      </a:r>
                      <a:endParaRPr lang="en-GB" sz="1600" i="0" dirty="0">
                        <a:latin typeface="+mn-lt"/>
                        <a:cs typeface="Calibri" pitchFamily="34" charset="0"/>
                      </a:endParaRPr>
                    </a:p>
                  </a:txBody>
                  <a:tcPr marL="78191" marR="78191" marT="41468" marB="41468" anchor="ctr"/>
                </a:tc>
              </a:tr>
              <a:tr h="285573">
                <a:tc>
                  <a:txBody>
                    <a:bodyPr/>
                    <a:lstStyle/>
                    <a:p>
                      <a:pPr algn="ctr" fontAlgn="b"/>
                      <a:r>
                        <a:rPr lang="en-GB" sz="1600" b="0" i="0" u="none" strike="noStrike" dirty="0" smtClean="0">
                          <a:solidFill>
                            <a:schemeClr val="tx1"/>
                          </a:solidFill>
                          <a:effectLst/>
                          <a:latin typeface="+mn-lt"/>
                        </a:rPr>
                        <a:t>7</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Samsung </a:t>
                      </a:r>
                      <a:endParaRPr lang="en-GB" sz="1600" b="0" i="0" u="none" strike="noStrike" baseline="0" dirty="0" smtClean="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Note </a:t>
                      </a:r>
                      <a:r>
                        <a:rPr lang="en-GB" sz="1600" b="0" i="0" u="none" strike="noStrike" dirty="0">
                          <a:solidFill>
                            <a:srgbClr val="000000"/>
                          </a:solidFill>
                          <a:effectLst/>
                          <a:latin typeface="+mn-lt"/>
                        </a:rPr>
                        <a:t>10.1 2014</a:t>
                      </a:r>
                    </a:p>
                  </a:txBody>
                  <a:tcPr marL="9525" marR="9525" marT="9525" marB="0" anchor="b"/>
                </a:tc>
                <a:tc>
                  <a:txBody>
                    <a:bodyPr/>
                    <a:lstStyle/>
                    <a:p>
                      <a:pPr algn="ctr"/>
                      <a:r>
                        <a:rPr lang="en-GB" sz="1600" i="0" dirty="0" smtClean="0">
                          <a:latin typeface="+mn-lt"/>
                          <a:cs typeface="Calibri" pitchFamily="34" charset="0"/>
                        </a:rPr>
                        <a:t>Tablet</a:t>
                      </a:r>
                      <a:endParaRPr lang="en-GB" sz="1600" i="0" dirty="0">
                        <a:latin typeface="+mn-lt"/>
                        <a:cs typeface="Calibri" pitchFamily="34" charset="0"/>
                      </a:endParaRPr>
                    </a:p>
                  </a:txBody>
                  <a:tcPr marL="78191" marR="78191" marT="41468" marB="41468" anchor="ctr"/>
                </a:tc>
              </a:tr>
              <a:tr h="285573">
                <a:tc>
                  <a:txBody>
                    <a:bodyPr/>
                    <a:lstStyle/>
                    <a:p>
                      <a:pPr algn="ctr" fontAlgn="b"/>
                      <a:r>
                        <a:rPr lang="en-GB" sz="1600" b="0" i="0" u="none" strike="noStrike" dirty="0" smtClean="0">
                          <a:solidFill>
                            <a:schemeClr val="tx1"/>
                          </a:solidFill>
                          <a:effectLst/>
                          <a:latin typeface="+mn-lt"/>
                        </a:rPr>
                        <a:t>8</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Acer </a:t>
                      </a:r>
                      <a:endParaRPr lang="en-GB" sz="1600" b="0" i="0" u="none" strike="noStrike" baseline="0" dirty="0" smtClean="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Liquid </a:t>
                      </a:r>
                      <a:r>
                        <a:rPr lang="en-GB" sz="1600" b="0" i="0" u="none" strike="noStrike" dirty="0">
                          <a:solidFill>
                            <a:srgbClr val="000000"/>
                          </a:solidFill>
                          <a:effectLst/>
                          <a:latin typeface="+mn-lt"/>
                        </a:rPr>
                        <a:t>S2</a:t>
                      </a:r>
                    </a:p>
                  </a:txBody>
                  <a:tcPr marL="9525" marR="9525" marT="9525" marB="0" anchor="b"/>
                </a:tc>
                <a:tc>
                  <a:txBody>
                    <a:bodyPr/>
                    <a:lstStyle/>
                    <a:p>
                      <a:pPr algn="ctr"/>
                      <a:r>
                        <a:rPr lang="en-GB" sz="1600" i="0" dirty="0" smtClean="0">
                          <a:latin typeface="+mn-lt"/>
                          <a:cs typeface="Calibri" pitchFamily="34" charset="0"/>
                        </a:rPr>
                        <a:t>Smartphone</a:t>
                      </a:r>
                      <a:endParaRPr lang="en-GB" sz="1600" i="0" dirty="0">
                        <a:latin typeface="+mn-lt"/>
                        <a:cs typeface="Calibri" pitchFamily="34" charset="0"/>
                      </a:endParaRPr>
                    </a:p>
                  </a:txBody>
                  <a:tcPr marL="78191" marR="78191" marT="41468" marB="41468" anchor="ctr"/>
                </a:tc>
              </a:tr>
              <a:tr h="285573">
                <a:tc>
                  <a:txBody>
                    <a:bodyPr/>
                    <a:lstStyle/>
                    <a:p>
                      <a:pPr algn="ctr" fontAlgn="b"/>
                      <a:r>
                        <a:rPr lang="en-GB" sz="1600" b="0" i="0" u="none" strike="noStrike" dirty="0" smtClean="0">
                          <a:solidFill>
                            <a:schemeClr val="tx1"/>
                          </a:solidFill>
                          <a:effectLst/>
                          <a:latin typeface="+mn-lt"/>
                        </a:rPr>
                        <a:t>9</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LG </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G2</a:t>
                      </a:r>
                      <a:endParaRPr lang="en-GB" sz="1600" b="0" i="0" u="none" strike="noStrike" dirty="0">
                        <a:solidFill>
                          <a:srgbClr val="000000"/>
                        </a:solidFill>
                        <a:effectLst/>
                        <a:latin typeface="+mn-lt"/>
                      </a:endParaRPr>
                    </a:p>
                  </a:txBody>
                  <a:tcPr marL="9525" marR="9525" marT="9525" marB="0" anchor="b"/>
                </a:tc>
                <a:tc>
                  <a:txBody>
                    <a:bodyPr/>
                    <a:lstStyle/>
                    <a:p>
                      <a:pPr algn="ctr"/>
                      <a:r>
                        <a:rPr lang="en-GB" sz="1600" i="0" dirty="0" smtClean="0">
                          <a:latin typeface="+mn-lt"/>
                          <a:cs typeface="Calibri" pitchFamily="34" charset="0"/>
                        </a:rPr>
                        <a:t>Smartphone</a:t>
                      </a:r>
                      <a:endParaRPr lang="en-GB" sz="1600" i="0" dirty="0">
                        <a:latin typeface="+mn-lt"/>
                        <a:cs typeface="Calibri" pitchFamily="34" charset="0"/>
                      </a:endParaRPr>
                    </a:p>
                  </a:txBody>
                  <a:tcPr marL="78191" marR="78191" marT="41468" marB="41468" anchor="ctr"/>
                </a:tc>
              </a:tr>
              <a:tr h="285573">
                <a:tc>
                  <a:txBody>
                    <a:bodyPr/>
                    <a:lstStyle/>
                    <a:p>
                      <a:pPr algn="ctr" fontAlgn="b"/>
                      <a:r>
                        <a:rPr lang="en-GB" sz="1600" b="0" i="0" u="none" strike="noStrike" dirty="0" smtClean="0">
                          <a:solidFill>
                            <a:schemeClr val="tx1"/>
                          </a:solidFill>
                          <a:effectLst/>
                          <a:latin typeface="+mn-lt"/>
                        </a:rPr>
                        <a:t>10</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Sony </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err="1" smtClean="0">
                          <a:solidFill>
                            <a:srgbClr val="000000"/>
                          </a:solidFill>
                          <a:effectLst/>
                          <a:latin typeface="+mn-lt"/>
                        </a:rPr>
                        <a:t>SmartWatch</a:t>
                      </a:r>
                      <a:r>
                        <a:rPr lang="en-GB" sz="1600" b="0" i="0" u="none" strike="noStrike" dirty="0" smtClean="0">
                          <a:solidFill>
                            <a:srgbClr val="000000"/>
                          </a:solidFill>
                          <a:effectLst/>
                          <a:latin typeface="+mn-lt"/>
                        </a:rPr>
                        <a:t> </a:t>
                      </a:r>
                      <a:r>
                        <a:rPr lang="en-GB" sz="1600" b="0" i="0" u="none" strike="noStrike" dirty="0">
                          <a:solidFill>
                            <a:srgbClr val="000000"/>
                          </a:solidFill>
                          <a:effectLst/>
                          <a:latin typeface="+mn-lt"/>
                        </a:rPr>
                        <a:t>2</a:t>
                      </a:r>
                    </a:p>
                  </a:txBody>
                  <a:tcPr marL="9525" marR="9525" marT="9525" marB="0" anchor="b"/>
                </a:tc>
                <a:tc>
                  <a:txBody>
                    <a:bodyPr/>
                    <a:lstStyle/>
                    <a:p>
                      <a:pPr algn="ctr"/>
                      <a:r>
                        <a:rPr lang="en-GB" sz="1600" i="0" dirty="0" err="1" smtClean="0">
                          <a:latin typeface="+mn-lt"/>
                          <a:cs typeface="Calibri" pitchFamily="34" charset="0"/>
                        </a:rPr>
                        <a:t>Smartwatch</a:t>
                      </a:r>
                      <a:endParaRPr lang="en-GB" sz="1600" i="0" dirty="0">
                        <a:latin typeface="+mn-lt"/>
                        <a:cs typeface="Calibri" pitchFamily="34" charset="0"/>
                      </a:endParaRPr>
                    </a:p>
                  </a:txBody>
                  <a:tcPr marL="78191" marR="78191" marT="41468" marB="41468" anchor="ctr"/>
                </a:tc>
              </a:tr>
              <a:tr h="285573">
                <a:tc>
                  <a:txBody>
                    <a:bodyPr/>
                    <a:lstStyle/>
                    <a:p>
                      <a:pPr algn="ctr" fontAlgn="b"/>
                      <a:r>
                        <a:rPr lang="en-GB" sz="1600" b="0" i="0" u="none" strike="noStrike" dirty="0" smtClean="0">
                          <a:solidFill>
                            <a:schemeClr val="tx1"/>
                          </a:solidFill>
                          <a:effectLst/>
                          <a:latin typeface="+mn-lt"/>
                        </a:rPr>
                        <a:t>11</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ASUS </a:t>
                      </a:r>
                      <a:endParaRPr lang="en-GB" sz="1600" b="0" i="0" u="none" strike="noStrike" baseline="0" dirty="0" smtClean="0">
                        <a:solidFill>
                          <a:schemeClr val="tx1"/>
                        </a:solidFill>
                        <a:effectLst/>
                        <a:latin typeface="+mn-lt"/>
                      </a:endParaRPr>
                    </a:p>
                  </a:txBody>
                  <a:tcPr marL="8145" marR="8145" marT="8639" marB="0" anchor="ctr"/>
                </a:tc>
                <a:tc>
                  <a:txBody>
                    <a:bodyPr/>
                    <a:lstStyle/>
                    <a:p>
                      <a:pPr algn="ctr" fontAlgn="b"/>
                      <a:r>
                        <a:rPr lang="en-GB" sz="1600" b="0" i="0" u="none" strike="noStrike" dirty="0" err="1" smtClean="0">
                          <a:solidFill>
                            <a:srgbClr val="000000"/>
                          </a:solidFill>
                          <a:effectLst/>
                          <a:latin typeface="+mn-lt"/>
                        </a:rPr>
                        <a:t>Fonepad</a:t>
                      </a:r>
                      <a:r>
                        <a:rPr lang="en-GB" sz="1600" b="0" i="0" u="none" strike="noStrike" dirty="0" smtClean="0">
                          <a:solidFill>
                            <a:srgbClr val="000000"/>
                          </a:solidFill>
                          <a:effectLst/>
                          <a:latin typeface="+mn-lt"/>
                        </a:rPr>
                        <a:t> </a:t>
                      </a:r>
                      <a:r>
                        <a:rPr lang="en-GB" sz="1600" b="0" i="0" u="none" strike="noStrike" dirty="0">
                          <a:solidFill>
                            <a:srgbClr val="000000"/>
                          </a:solidFill>
                          <a:effectLst/>
                          <a:latin typeface="+mn-lt"/>
                        </a:rPr>
                        <a:t>7</a:t>
                      </a:r>
                    </a:p>
                  </a:txBody>
                  <a:tcPr marL="9525" marR="9525" marT="9525" marB="0" anchor="b"/>
                </a:tc>
                <a:tc>
                  <a:txBody>
                    <a:bodyPr/>
                    <a:lstStyle/>
                    <a:p>
                      <a:pPr algn="ctr"/>
                      <a:r>
                        <a:rPr lang="en-GB" sz="1600" i="0" dirty="0" smtClean="0">
                          <a:latin typeface="+mn-lt"/>
                          <a:cs typeface="Calibri" pitchFamily="34" charset="0"/>
                        </a:rPr>
                        <a:t>Tablet</a:t>
                      </a:r>
                      <a:endParaRPr lang="en-GB" sz="1600" i="0" dirty="0">
                        <a:latin typeface="+mn-lt"/>
                        <a:cs typeface="Calibri" pitchFamily="34" charset="0"/>
                      </a:endParaRPr>
                    </a:p>
                  </a:txBody>
                  <a:tcPr marL="78191" marR="78191" marT="41468" marB="41468" anchor="ctr"/>
                </a:tc>
              </a:tr>
              <a:tr h="285573">
                <a:tc>
                  <a:txBody>
                    <a:bodyPr/>
                    <a:lstStyle/>
                    <a:p>
                      <a:pPr algn="ctr" fontAlgn="b"/>
                      <a:r>
                        <a:rPr lang="en-GB" sz="1600" b="0" i="0" u="none" strike="noStrike" dirty="0" smtClean="0">
                          <a:solidFill>
                            <a:schemeClr val="tx1"/>
                          </a:solidFill>
                          <a:effectLst/>
                          <a:latin typeface="+mn-lt"/>
                        </a:rPr>
                        <a:t>12</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smtClean="0">
                          <a:solidFill>
                            <a:srgbClr val="000000"/>
                          </a:solidFill>
                          <a:effectLst/>
                          <a:latin typeface="+mn-lt"/>
                        </a:rPr>
                        <a:t>Acer </a:t>
                      </a:r>
                      <a:endParaRPr lang="en-GB" sz="1600" b="0" i="0" u="none" strike="noStrike" dirty="0">
                        <a:solidFill>
                          <a:schemeClr val="tx1"/>
                        </a:solidFill>
                        <a:effectLst/>
                        <a:latin typeface="+mn-lt"/>
                      </a:endParaRPr>
                    </a:p>
                  </a:txBody>
                  <a:tcPr marL="8145" marR="8145" marT="8639" marB="0" anchor="ctr"/>
                </a:tc>
                <a:tc>
                  <a:txBody>
                    <a:bodyPr/>
                    <a:lstStyle/>
                    <a:p>
                      <a:pPr algn="ctr" fontAlgn="b"/>
                      <a:r>
                        <a:rPr lang="en-GB" sz="1600" b="0" i="0" u="none" strike="noStrike" dirty="0" err="1" smtClean="0">
                          <a:solidFill>
                            <a:srgbClr val="000000"/>
                          </a:solidFill>
                          <a:effectLst/>
                          <a:latin typeface="+mn-lt"/>
                        </a:rPr>
                        <a:t>Iconia</a:t>
                      </a:r>
                      <a:r>
                        <a:rPr lang="en-GB" sz="1600" b="0" i="0" u="none" strike="noStrike" dirty="0" smtClean="0">
                          <a:solidFill>
                            <a:srgbClr val="000000"/>
                          </a:solidFill>
                          <a:effectLst/>
                          <a:latin typeface="+mn-lt"/>
                        </a:rPr>
                        <a:t> </a:t>
                      </a:r>
                      <a:r>
                        <a:rPr lang="en-GB" sz="1600" b="0" i="0" u="none" strike="noStrike" dirty="0">
                          <a:solidFill>
                            <a:srgbClr val="000000"/>
                          </a:solidFill>
                          <a:effectLst/>
                          <a:latin typeface="+mn-lt"/>
                        </a:rPr>
                        <a:t>A3</a:t>
                      </a:r>
                    </a:p>
                  </a:txBody>
                  <a:tcPr marL="9525" marR="9525" marT="9525" marB="0" anchor="b"/>
                </a:tc>
                <a:tc>
                  <a:txBody>
                    <a:bodyPr/>
                    <a:lstStyle/>
                    <a:p>
                      <a:pPr algn="ctr"/>
                      <a:r>
                        <a:rPr lang="en-GB" sz="1600" i="0" dirty="0" smtClean="0">
                          <a:latin typeface="+mn-lt"/>
                          <a:cs typeface="Calibri" pitchFamily="34" charset="0"/>
                        </a:rPr>
                        <a:t>Tablet</a:t>
                      </a:r>
                      <a:endParaRPr lang="en-GB" sz="1600" i="0" dirty="0">
                        <a:latin typeface="+mn-lt"/>
                        <a:cs typeface="Calibri" pitchFamily="34" charset="0"/>
                      </a:endParaRPr>
                    </a:p>
                  </a:txBody>
                  <a:tcPr marL="78191" marR="78191" marT="41468" marB="41468" anchor="ctr"/>
                </a:tc>
              </a:tr>
            </a:tbl>
          </a:graphicData>
        </a:graphic>
      </p:graphicFrame>
    </p:spTree>
    <p:extLst>
      <p:ext uri="{BB962C8B-B14F-4D97-AF65-F5344CB8AC3E}">
        <p14:creationId xmlns:p14="http://schemas.microsoft.com/office/powerpoint/2010/main" val="2820272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5B552F8-2929-4E8C-A90B-66E327AC57F0}" type="slidenum">
              <a:rPr lang="en-GB" smtClean="0"/>
              <a:pPr/>
              <a:t>9</a:t>
            </a:fld>
            <a:endParaRPr lang="en-GB" dirty="0"/>
          </a:p>
        </p:txBody>
      </p:sp>
      <p:sp>
        <p:nvSpPr>
          <p:cNvPr id="6" name="Text Placeholder 5"/>
          <p:cNvSpPr>
            <a:spLocks noGrp="1"/>
          </p:cNvSpPr>
          <p:nvPr>
            <p:ph type="body" sz="quarter" idx="12"/>
          </p:nvPr>
        </p:nvSpPr>
        <p:spPr/>
        <p:txBody>
          <a:bodyPr/>
          <a:lstStyle/>
          <a:p>
            <a:r>
              <a:rPr lang="en-GB" dirty="0"/>
              <a:t>IFA 2013 &gt; </a:t>
            </a:r>
            <a:r>
              <a:rPr lang="en-GB" b="1" dirty="0" smtClean="0">
                <a:solidFill>
                  <a:srgbClr val="4F81BD"/>
                </a:solidFill>
              </a:rPr>
              <a:t>Top 15 Smartphones</a:t>
            </a:r>
            <a:endParaRPr lang="en-GB" b="1" dirty="0">
              <a:solidFill>
                <a:srgbClr val="4F81BD"/>
              </a:solidFill>
            </a:endParaRPr>
          </a:p>
          <a:p>
            <a:endParaRPr lang="en-GB" dirty="0"/>
          </a:p>
          <a:p>
            <a:endParaRPr lang="en-GB" dirty="0"/>
          </a:p>
          <a:p>
            <a:endParaRPr lang="en-GB" dirty="0"/>
          </a:p>
          <a:p>
            <a:endParaRPr lang="en-GB" dirty="0"/>
          </a:p>
        </p:txBody>
      </p:sp>
      <p:sp>
        <p:nvSpPr>
          <p:cNvPr id="5" name="Text Placeholder 4"/>
          <p:cNvSpPr>
            <a:spLocks noGrp="1"/>
          </p:cNvSpPr>
          <p:nvPr>
            <p:ph type="body" sz="quarter" idx="11"/>
          </p:nvPr>
        </p:nvSpPr>
        <p:spPr>
          <a:xfrm>
            <a:off x="234132" y="360000"/>
            <a:ext cx="8712968" cy="1260391"/>
          </a:xfrm>
        </p:spPr>
        <p:txBody>
          <a:bodyPr/>
          <a:lstStyle/>
          <a:p>
            <a:r>
              <a:rPr lang="en-GB" dirty="0" smtClean="0">
                <a:solidFill>
                  <a:srgbClr val="4F81BD"/>
                </a:solidFill>
              </a:rPr>
              <a:t>Smartphones</a:t>
            </a:r>
            <a:r>
              <a:rPr lang="en-GB" dirty="0" smtClean="0">
                <a:solidFill>
                  <a:srgbClr val="000028"/>
                </a:solidFill>
              </a:rPr>
              <a:t>: Samsung and Sony saw highest Share of </a:t>
            </a:r>
            <a:r>
              <a:rPr lang="en-GB" dirty="0" smtClean="0">
                <a:solidFill>
                  <a:srgbClr val="000028"/>
                </a:solidFill>
              </a:rPr>
              <a:t>Voice, with Galaxy Note III dominating discussion  </a:t>
            </a:r>
            <a:endParaRPr lang="en-GB" dirty="0">
              <a:solidFill>
                <a:srgbClr val="000028"/>
              </a:solidFill>
            </a:endParaRPr>
          </a:p>
        </p:txBody>
      </p:sp>
      <p:sp>
        <p:nvSpPr>
          <p:cNvPr id="9" name="TextBox 8"/>
          <p:cNvSpPr txBox="1"/>
          <p:nvPr/>
        </p:nvSpPr>
        <p:spPr>
          <a:xfrm>
            <a:off x="5922764" y="2124447"/>
            <a:ext cx="184731" cy="400110"/>
          </a:xfrm>
          <a:prstGeom prst="rect">
            <a:avLst/>
          </a:prstGeom>
          <a:noFill/>
        </p:spPr>
        <p:txBody>
          <a:bodyPr wrap="none" rtlCol="0">
            <a:spAutoFit/>
          </a:bodyPr>
          <a:lstStyle/>
          <a:p>
            <a:endParaRPr lang="en-GB" dirty="0">
              <a:latin typeface="Arial" pitchFamily="34" charset="0"/>
              <a:cs typeface="Arial" pitchFamily="34" charset="0"/>
            </a:endParaRPr>
          </a:p>
        </p:txBody>
      </p:sp>
      <p:sp>
        <p:nvSpPr>
          <p:cNvPr id="3" name="TextBox 2"/>
          <p:cNvSpPr txBox="1"/>
          <p:nvPr/>
        </p:nvSpPr>
        <p:spPr>
          <a:xfrm>
            <a:off x="234132" y="4932759"/>
            <a:ext cx="10062485" cy="2062103"/>
          </a:xfrm>
          <a:prstGeom prst="rect">
            <a:avLst/>
          </a:prstGeom>
          <a:noFill/>
        </p:spPr>
        <p:txBody>
          <a:bodyPr wrap="square" numCol="2" spcCol="360000" rtlCol="0">
            <a:spAutoFit/>
          </a:bodyPr>
          <a:lstStyle/>
          <a:p>
            <a:pPr>
              <a:buSzPct val="75000"/>
            </a:pPr>
            <a:r>
              <a:rPr lang="en-GB" sz="1600" b="1" dirty="0" smtClean="0"/>
              <a:t>Samsung</a:t>
            </a:r>
            <a:r>
              <a:rPr lang="en-GB" sz="1600" dirty="0" smtClean="0"/>
              <a:t>’s </a:t>
            </a:r>
            <a:r>
              <a:rPr lang="en-GB" sz="1600" b="1" dirty="0" smtClean="0"/>
              <a:t>Galaxy Note III </a:t>
            </a:r>
            <a:r>
              <a:rPr lang="en-GB" sz="1600" dirty="0" smtClean="0"/>
              <a:t>and </a:t>
            </a:r>
            <a:r>
              <a:rPr lang="en-GB" sz="1600" b="1" dirty="0" smtClean="0"/>
              <a:t>Sony</a:t>
            </a:r>
            <a:r>
              <a:rPr lang="en-GB" sz="1600" dirty="0" smtClean="0"/>
              <a:t>’s </a:t>
            </a:r>
            <a:r>
              <a:rPr lang="en-GB" sz="1600" b="1" dirty="0" err="1" smtClean="0"/>
              <a:t>Xperia</a:t>
            </a:r>
            <a:r>
              <a:rPr lang="en-GB" sz="1600" b="1" dirty="0" smtClean="0"/>
              <a:t> Z1 </a:t>
            </a:r>
            <a:r>
              <a:rPr lang="en-GB" sz="1600" dirty="0" smtClean="0"/>
              <a:t>were the smartphones driving the most attention during IFA 2013, with the </a:t>
            </a:r>
            <a:r>
              <a:rPr lang="en-GB" sz="1600" b="1" dirty="0" smtClean="0"/>
              <a:t>Galaxy Note III </a:t>
            </a:r>
            <a:r>
              <a:rPr lang="en-GB" sz="1600" dirty="0" smtClean="0"/>
              <a:t>lauded for its premium feel, slick performance and S Pen functions.</a:t>
            </a:r>
          </a:p>
          <a:p>
            <a:pPr>
              <a:buSzPct val="75000"/>
            </a:pPr>
            <a:endParaRPr lang="en-GB" sz="1600" dirty="0"/>
          </a:p>
          <a:p>
            <a:pPr>
              <a:buSzPct val="75000"/>
            </a:pPr>
            <a:r>
              <a:rPr lang="en-GB" sz="1600" b="1" dirty="0" smtClean="0"/>
              <a:t>HTC</a:t>
            </a:r>
            <a:r>
              <a:rPr lang="en-GB" sz="1600" dirty="0" smtClean="0"/>
              <a:t> devices such as the </a:t>
            </a:r>
            <a:r>
              <a:rPr lang="en-GB" sz="1600" b="1" dirty="0" smtClean="0"/>
              <a:t>One Max </a:t>
            </a:r>
            <a:r>
              <a:rPr lang="en-GB" sz="1600" dirty="0" smtClean="0"/>
              <a:t>saw strong coverage during the pre-IFA build-up, but lost momentum during the event.</a:t>
            </a:r>
          </a:p>
          <a:p>
            <a:pPr>
              <a:buSzPct val="75000"/>
            </a:pPr>
            <a:endParaRPr lang="en-GB" sz="1600" dirty="0"/>
          </a:p>
          <a:p>
            <a:pPr>
              <a:buSzPct val="75000"/>
            </a:pPr>
            <a:r>
              <a:rPr lang="en-GB" sz="1600" dirty="0" smtClean="0"/>
              <a:t>The </a:t>
            </a:r>
            <a:r>
              <a:rPr lang="en-GB" sz="1600" b="1" dirty="0" smtClean="0"/>
              <a:t>Acer Liquid S2 </a:t>
            </a:r>
            <a:r>
              <a:rPr lang="en-GB" sz="1600" dirty="0" smtClean="0"/>
              <a:t>and </a:t>
            </a:r>
            <a:r>
              <a:rPr lang="en-GB" sz="1600" b="1" dirty="0" smtClean="0"/>
              <a:t>Lenovo Vibe X </a:t>
            </a:r>
            <a:r>
              <a:rPr lang="en-GB" sz="1600" dirty="0" smtClean="0"/>
              <a:t>performed strongly following their unveilings. </a:t>
            </a:r>
            <a:r>
              <a:rPr lang="en-GB" sz="1600" dirty="0" err="1" smtClean="0"/>
              <a:t>GSMArena</a:t>
            </a:r>
            <a:r>
              <a:rPr lang="en-GB" sz="1600" dirty="0" smtClean="0"/>
              <a:t> pegged the </a:t>
            </a:r>
            <a:r>
              <a:rPr lang="en-GB" sz="1600" b="1" dirty="0" smtClean="0"/>
              <a:t>Liquid S2 </a:t>
            </a:r>
            <a:r>
              <a:rPr lang="en-GB" sz="1600" dirty="0" smtClean="0"/>
              <a:t>as a serious contender within the high-end smartphone market, due to its “impressive” specifications, build quality, and 4K camera.</a:t>
            </a:r>
            <a:endParaRPr lang="en-GB" sz="1600" dirty="0"/>
          </a:p>
        </p:txBody>
      </p:sp>
      <p:pic>
        <p:nvPicPr>
          <p:cNvPr id="10" name="Picture 2" descr="E:\UserData\SHARED\IFA20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3647" y="388454"/>
            <a:ext cx="1253611" cy="504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125615483"/>
              </p:ext>
            </p:extLst>
          </p:nvPr>
        </p:nvGraphicFramePr>
        <p:xfrm>
          <a:off x="5562599" y="1258888"/>
          <a:ext cx="4968875" cy="3529015"/>
        </p:xfrm>
        <a:graphic>
          <a:graphicData uri="http://schemas.openxmlformats.org/drawingml/2006/table">
            <a:tbl>
              <a:tblPr firstRow="1" bandRow="1">
                <a:tableStyleId>{9DCAF9ED-07DC-4A11-8D7F-57B35C25682E}</a:tableStyleId>
              </a:tblPr>
              <a:tblGrid>
                <a:gridCol w="946453"/>
                <a:gridCol w="4022422"/>
              </a:tblGrid>
              <a:tr h="283120">
                <a:tc>
                  <a:txBody>
                    <a:bodyPr/>
                    <a:lstStyle/>
                    <a:p>
                      <a:pPr algn="ctr"/>
                      <a:r>
                        <a:rPr lang="en-GB" sz="1200" u="none" dirty="0" smtClean="0">
                          <a:effectLst/>
                          <a:latin typeface="+mn-lt"/>
                        </a:rPr>
                        <a:t>Rank </a:t>
                      </a:r>
                      <a:endParaRPr lang="en-GB" sz="1200" u="none" dirty="0">
                        <a:solidFill>
                          <a:schemeClr val="bg1"/>
                        </a:solidFill>
                        <a:effectLst/>
                        <a:latin typeface="+mn-lt"/>
                      </a:endParaRPr>
                    </a:p>
                  </a:txBody>
                  <a:tcPr marL="78191" marR="78191" marT="41468" marB="41468" anchor="ct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16FA6"/>
                    </a:solidFill>
                  </a:tcPr>
                </a:tc>
                <a:tc>
                  <a:txBody>
                    <a:bodyPr/>
                    <a:lstStyle/>
                    <a:p>
                      <a:pPr algn="ctr"/>
                      <a:r>
                        <a:rPr lang="en-GB" sz="1200" u="none" dirty="0" smtClean="0">
                          <a:effectLst/>
                          <a:latin typeface="+mn-lt"/>
                        </a:rPr>
                        <a:t>Smartphone</a:t>
                      </a:r>
                      <a:endParaRPr lang="en-GB" sz="1200" u="none" dirty="0">
                        <a:solidFill>
                          <a:schemeClr val="bg1"/>
                        </a:solidFill>
                        <a:effectLst/>
                        <a:latin typeface="+mn-lt"/>
                      </a:endParaRPr>
                    </a:p>
                  </a:txBody>
                  <a:tcPr marL="78191" marR="78191" marT="41468" marB="41468" anchor="ct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16FA6"/>
                    </a:solidFill>
                  </a:tcPr>
                </a:tc>
              </a:tr>
              <a:tr h="216393">
                <a:tc>
                  <a:txBody>
                    <a:bodyPr/>
                    <a:lstStyle/>
                    <a:p>
                      <a:pPr algn="ctr" fontAlgn="b"/>
                      <a:r>
                        <a:rPr lang="en-GB" sz="1200" u="none" strike="noStrike" dirty="0" smtClean="0">
                          <a:effectLst/>
                          <a:latin typeface="+mn-lt"/>
                        </a:rPr>
                        <a:t>1</a:t>
                      </a:r>
                      <a:endParaRPr lang="en-GB" sz="1200" b="0" i="0" u="none" strike="noStrike" dirty="0">
                        <a:solidFill>
                          <a:schemeClr val="tx1"/>
                        </a:solidFill>
                        <a:effectLst/>
                        <a:latin typeface="+mn-lt"/>
                      </a:endParaRPr>
                    </a:p>
                  </a:txBody>
                  <a:tcPr marL="8145" marR="8145" marT="8639" marB="0" anchor="ctr">
                    <a:lnL w="12700" cmpd="sng">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GB" sz="1200" u="none" strike="noStrike" dirty="0" smtClean="0">
                          <a:effectLst/>
                          <a:latin typeface="+mn-lt"/>
                        </a:rPr>
                        <a:t>Samsung</a:t>
                      </a:r>
                      <a:r>
                        <a:rPr lang="en-GB" sz="1200" u="none" strike="noStrike" baseline="0" dirty="0" smtClean="0">
                          <a:effectLst/>
                          <a:latin typeface="+mn-lt"/>
                        </a:rPr>
                        <a:t> Galaxy Note III</a:t>
                      </a:r>
                      <a:endParaRPr lang="en-GB" sz="1200" b="0" i="0" u="none" strike="noStrike" dirty="0">
                        <a:solidFill>
                          <a:schemeClr val="tx1"/>
                        </a:solidFill>
                        <a:effectLst/>
                        <a:latin typeface="+mn-lt"/>
                      </a:endParaRPr>
                    </a:p>
                  </a:txBody>
                  <a:tcPr marL="8145" marR="8145" marT="8639" marB="0" anchor="ctr">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2</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dirty="0" smtClean="0">
                          <a:effectLst/>
                          <a:latin typeface="+mn-lt"/>
                        </a:rPr>
                        <a:t>Sony</a:t>
                      </a:r>
                      <a:r>
                        <a:rPr lang="en-GB" sz="1200" u="none" strike="noStrike" baseline="0" dirty="0" smtClean="0">
                          <a:effectLst/>
                          <a:latin typeface="+mn-lt"/>
                        </a:rPr>
                        <a:t> </a:t>
                      </a:r>
                      <a:r>
                        <a:rPr lang="en-GB" sz="1200" u="none" strike="noStrike" baseline="0" dirty="0" err="1" smtClean="0">
                          <a:effectLst/>
                          <a:latin typeface="+mn-lt"/>
                        </a:rPr>
                        <a:t>Xperia</a:t>
                      </a:r>
                      <a:r>
                        <a:rPr lang="en-GB" sz="1200" u="none" strike="noStrike" baseline="0" dirty="0" smtClean="0">
                          <a:effectLst/>
                          <a:latin typeface="+mn-lt"/>
                        </a:rPr>
                        <a:t> Z1</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3</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dirty="0" smtClean="0">
                          <a:effectLst/>
                          <a:latin typeface="+mn-lt"/>
                        </a:rPr>
                        <a:t>LG</a:t>
                      </a:r>
                      <a:r>
                        <a:rPr lang="en-GB" sz="1200" u="none" strike="noStrike" baseline="0" dirty="0" smtClean="0">
                          <a:effectLst/>
                          <a:latin typeface="+mn-lt"/>
                        </a:rPr>
                        <a:t> G2</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4</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dirty="0" smtClean="0">
                          <a:effectLst/>
                          <a:latin typeface="+mn-lt"/>
                        </a:rPr>
                        <a:t>Lenovo</a:t>
                      </a:r>
                      <a:r>
                        <a:rPr lang="en-GB" sz="1200" u="none" strike="noStrike" baseline="0" dirty="0" smtClean="0">
                          <a:effectLst/>
                          <a:latin typeface="+mn-lt"/>
                        </a:rPr>
                        <a:t> Vibe X</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5</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dirty="0" smtClean="0">
                          <a:effectLst/>
                          <a:latin typeface="+mn-lt"/>
                        </a:rPr>
                        <a:t>HTC</a:t>
                      </a:r>
                      <a:r>
                        <a:rPr lang="en-GB" sz="1200" u="none" strike="noStrike" baseline="0" dirty="0" smtClean="0">
                          <a:effectLst/>
                          <a:latin typeface="+mn-lt"/>
                        </a:rPr>
                        <a:t> One Max</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6</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dirty="0" smtClean="0">
                          <a:effectLst/>
                          <a:latin typeface="+mn-lt"/>
                        </a:rPr>
                        <a:t>Acer</a:t>
                      </a:r>
                      <a:r>
                        <a:rPr lang="en-GB" sz="1200" u="none" strike="noStrike" baseline="0" dirty="0" smtClean="0">
                          <a:effectLst/>
                          <a:latin typeface="+mn-lt"/>
                        </a:rPr>
                        <a:t> Liquid S2</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7</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dirty="0" smtClean="0">
                          <a:effectLst/>
                          <a:latin typeface="+mn-lt"/>
                        </a:rPr>
                        <a:t>iPhone</a:t>
                      </a:r>
                      <a:r>
                        <a:rPr lang="en-GB" sz="1200" u="none" strike="noStrike" baseline="0" dirty="0" smtClean="0">
                          <a:effectLst/>
                          <a:latin typeface="+mn-lt"/>
                        </a:rPr>
                        <a:t> 5S</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8</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dirty="0" smtClean="0">
                          <a:effectLst/>
                          <a:latin typeface="+mn-lt"/>
                        </a:rPr>
                        <a:t>HTC</a:t>
                      </a:r>
                      <a:r>
                        <a:rPr lang="en-GB" sz="1200" u="none" strike="noStrike" baseline="0" dirty="0" smtClean="0">
                          <a:effectLst/>
                          <a:latin typeface="+mn-lt"/>
                        </a:rPr>
                        <a:t> One mini</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9</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dirty="0" smtClean="0">
                          <a:effectLst/>
                          <a:latin typeface="+mn-lt"/>
                        </a:rPr>
                        <a:t>Nokia</a:t>
                      </a:r>
                      <a:r>
                        <a:rPr lang="en-GB" sz="1200" u="none" strike="noStrike" baseline="0" dirty="0" smtClean="0">
                          <a:effectLst/>
                          <a:latin typeface="+mn-lt"/>
                        </a:rPr>
                        <a:t> </a:t>
                      </a:r>
                      <a:r>
                        <a:rPr lang="en-GB" sz="1200" u="none" strike="noStrike" baseline="0" dirty="0" err="1" smtClean="0">
                          <a:effectLst/>
                          <a:latin typeface="+mn-lt"/>
                        </a:rPr>
                        <a:t>Lumia</a:t>
                      </a:r>
                      <a:r>
                        <a:rPr lang="en-GB" sz="1200" u="none" strike="noStrike" baseline="0" dirty="0" smtClean="0">
                          <a:effectLst/>
                          <a:latin typeface="+mn-lt"/>
                        </a:rPr>
                        <a:t> 1020</a:t>
                      </a:r>
                      <a:endParaRPr lang="en-GB" sz="1200" b="0" i="0" u="none" strike="noStrike" dirty="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10</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baseline="0" dirty="0" smtClean="0">
                          <a:effectLst/>
                          <a:latin typeface="+mn-lt"/>
                        </a:rPr>
                        <a:t>Alcatel One Touch Idol Alpha</a:t>
                      </a:r>
                      <a:endParaRPr lang="en-GB" sz="1200" b="0" i="0" u="none" strike="noStrike" baseline="0" dirty="0" smtClean="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11</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baseline="0" dirty="0" smtClean="0">
                          <a:effectLst/>
                          <a:latin typeface="+mn-lt"/>
                        </a:rPr>
                        <a:t>iPhone 5c</a:t>
                      </a:r>
                      <a:endParaRPr lang="en-GB" sz="1200" b="0" i="0" u="none" strike="noStrike" baseline="0" dirty="0" smtClean="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12</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baseline="0" dirty="0" smtClean="0">
                          <a:effectLst/>
                          <a:latin typeface="+mn-lt"/>
                        </a:rPr>
                        <a:t>HTC One Blue/Red</a:t>
                      </a:r>
                      <a:endParaRPr lang="en-GB" sz="1200" b="0" i="0" u="none" strike="noStrike" baseline="0" dirty="0" smtClean="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13</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baseline="0" dirty="0" err="1" smtClean="0">
                          <a:effectLst/>
                          <a:latin typeface="+mn-lt"/>
                        </a:rPr>
                        <a:t>Archos</a:t>
                      </a:r>
                      <a:r>
                        <a:rPr lang="en-GB" sz="1200" u="none" strike="noStrike" baseline="0" dirty="0" smtClean="0">
                          <a:effectLst/>
                          <a:latin typeface="+mn-lt"/>
                        </a:rPr>
                        <a:t> Platinum Range</a:t>
                      </a:r>
                      <a:endParaRPr lang="en-GB" sz="1200" b="0" i="0" u="none" strike="noStrike" baseline="0" dirty="0" smtClean="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14</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baseline="0" dirty="0" smtClean="0">
                          <a:effectLst/>
                          <a:latin typeface="+mn-lt"/>
                        </a:rPr>
                        <a:t>Alcatel One Touch Hero</a:t>
                      </a:r>
                      <a:endParaRPr lang="en-GB" sz="1200" b="0" i="0" u="none" strike="noStrike" baseline="0" dirty="0" smtClean="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r h="216393">
                <a:tc>
                  <a:txBody>
                    <a:bodyPr/>
                    <a:lstStyle/>
                    <a:p>
                      <a:pPr algn="ctr" fontAlgn="b"/>
                      <a:r>
                        <a:rPr lang="en-GB" sz="1200" u="none" strike="noStrike" dirty="0" smtClean="0">
                          <a:effectLst/>
                          <a:latin typeface="+mn-lt"/>
                        </a:rPr>
                        <a:t>15</a:t>
                      </a:r>
                      <a:endParaRPr lang="en-GB" sz="1200" b="0" i="0" u="none" strike="noStrike" dirty="0">
                        <a:solidFill>
                          <a:schemeClr val="tx1"/>
                        </a:solidFill>
                        <a:effectLst/>
                        <a:latin typeface="+mn-lt"/>
                      </a:endParaRPr>
                    </a:p>
                  </a:txBody>
                  <a:tcPr marL="8145" marR="8145" marT="8639"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u="none" strike="noStrike" baseline="0" dirty="0" smtClean="0">
                          <a:effectLst/>
                          <a:latin typeface="+mn-lt"/>
                        </a:rPr>
                        <a:t>HTC Desire 601</a:t>
                      </a:r>
                      <a:endParaRPr lang="en-GB" sz="1200" b="0" i="0" u="none" strike="noStrike" baseline="0" dirty="0" smtClean="0">
                        <a:solidFill>
                          <a:schemeClr val="tx1"/>
                        </a:solidFill>
                        <a:effectLst/>
                        <a:latin typeface="+mn-lt"/>
                      </a:endParaRPr>
                    </a:p>
                  </a:txBody>
                  <a:tcPr marL="8145" marR="8145" marT="8639" marB="0" anchor="ct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4001073911"/>
              </p:ext>
            </p:extLst>
          </p:nvPr>
        </p:nvGraphicFramePr>
        <p:xfrm>
          <a:off x="219770" y="1258888"/>
          <a:ext cx="5342830" cy="35290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8329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Slides">
  <a:themeElements>
    <a:clrScheme name="Onalytica Report Template">
      <a:dk1>
        <a:sysClr val="windowText" lastClr="000000"/>
      </a:dk1>
      <a:lt1>
        <a:sysClr val="window" lastClr="FFFFFF"/>
      </a:lt1>
      <a:dk2>
        <a:srgbClr val="4F81BD"/>
      </a:dk2>
      <a:lt2>
        <a:srgbClr val="59595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nalytica Repo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Influencers By Audience">
  <a:themeElements>
    <a:clrScheme name="Onalytica Report Template">
      <a:dk1>
        <a:sysClr val="windowText" lastClr="000000"/>
      </a:dk1>
      <a:lt1>
        <a:sysClr val="window" lastClr="FFFFFF"/>
      </a:lt1>
      <a:dk2>
        <a:srgbClr val="4F81BD"/>
      </a:dk2>
      <a:lt2>
        <a:srgbClr val="59595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nalytica Repo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Headline Slides">
  <a:themeElements>
    <a:clrScheme name="Onalytica Report Template">
      <a:dk1>
        <a:sysClr val="windowText" lastClr="000000"/>
      </a:dk1>
      <a:lt1>
        <a:sysClr val="window" lastClr="FFFFFF"/>
      </a:lt1>
      <a:dk2>
        <a:srgbClr val="4F81BD"/>
      </a:dk2>
      <a:lt2>
        <a:srgbClr val="595959"/>
      </a:lt2>
      <a:accent1>
        <a:srgbClr val="4F81BD"/>
      </a:accent1>
      <a:accent2>
        <a:srgbClr val="A5A5A5"/>
      </a:accent2>
      <a:accent3>
        <a:srgbClr val="F79646"/>
      </a:accent3>
      <a:accent4>
        <a:srgbClr val="8064A2"/>
      </a:accent4>
      <a:accent5>
        <a:srgbClr val="4BACC6"/>
      </a:accent5>
      <a:accent6>
        <a:srgbClr val="9BBB59"/>
      </a:accent6>
      <a:hlink>
        <a:srgbClr val="0000FF"/>
      </a:hlink>
      <a:folHlink>
        <a:srgbClr val="800080"/>
      </a:folHlink>
    </a:clrScheme>
    <a:fontScheme name="Onalytica Repo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Cover Slide">
  <a:themeElements>
    <a:clrScheme name="Onalytica Report Template">
      <a:dk1>
        <a:sysClr val="windowText" lastClr="000000"/>
      </a:dk1>
      <a:lt1>
        <a:sysClr val="window" lastClr="FFFFFF"/>
      </a:lt1>
      <a:dk2>
        <a:srgbClr val="4F81BD"/>
      </a:dk2>
      <a:lt2>
        <a:srgbClr val="59595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nalytica Repo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Divider Page">
  <a:themeElements>
    <a:clrScheme name="Onalytica Report Template">
      <a:dk1>
        <a:sysClr val="windowText" lastClr="000000"/>
      </a:dk1>
      <a:lt1>
        <a:sysClr val="window" lastClr="FFFFFF"/>
      </a:lt1>
      <a:dk2>
        <a:srgbClr val="4F81BD"/>
      </a:dk2>
      <a:lt2>
        <a:srgbClr val="59595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nalytica Repo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nalytica Report Template">
    <a:dk1>
      <a:sysClr val="windowText" lastClr="000000"/>
    </a:dk1>
    <a:lt1>
      <a:sysClr val="window" lastClr="FFFFFF"/>
    </a:lt1>
    <a:dk2>
      <a:srgbClr val="4F81BD"/>
    </a:dk2>
    <a:lt2>
      <a:srgbClr val="595959"/>
    </a:lt2>
    <a:accent1>
      <a:srgbClr val="4F81BD"/>
    </a:accent1>
    <a:accent2>
      <a:srgbClr val="A5A5A5"/>
    </a:accent2>
    <a:accent3>
      <a:srgbClr val="F79646"/>
    </a:accent3>
    <a:accent4>
      <a:srgbClr val="8064A2"/>
    </a:accent4>
    <a:accent5>
      <a:srgbClr val="4BACC6"/>
    </a:accent5>
    <a:accent6>
      <a:srgbClr val="9BBB5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nalytica Report Template">
    <a:dk1>
      <a:sysClr val="windowText" lastClr="000000"/>
    </a:dk1>
    <a:lt1>
      <a:sysClr val="window" lastClr="FFFFFF"/>
    </a:lt1>
    <a:dk2>
      <a:srgbClr val="4F81BD"/>
    </a:dk2>
    <a:lt2>
      <a:srgbClr val="595959"/>
    </a:lt2>
    <a:accent1>
      <a:srgbClr val="4F81BD"/>
    </a:accent1>
    <a:accent2>
      <a:srgbClr val="A5A5A5"/>
    </a:accent2>
    <a:accent3>
      <a:srgbClr val="F79646"/>
    </a:accent3>
    <a:accent4>
      <a:srgbClr val="8064A2"/>
    </a:accent4>
    <a:accent5>
      <a:srgbClr val="4BACC6"/>
    </a:accent5>
    <a:accent6>
      <a:srgbClr val="9BBB5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nalytica Report Template">
    <a:dk1>
      <a:sysClr val="windowText" lastClr="000000"/>
    </a:dk1>
    <a:lt1>
      <a:sysClr val="window" lastClr="FFFFFF"/>
    </a:lt1>
    <a:dk2>
      <a:srgbClr val="4F81BD"/>
    </a:dk2>
    <a:lt2>
      <a:srgbClr val="595959"/>
    </a:lt2>
    <a:accent1>
      <a:srgbClr val="4F81BD"/>
    </a:accent1>
    <a:accent2>
      <a:srgbClr val="A5A5A5"/>
    </a:accent2>
    <a:accent3>
      <a:srgbClr val="F79646"/>
    </a:accent3>
    <a:accent4>
      <a:srgbClr val="8064A2"/>
    </a:accent4>
    <a:accent5>
      <a:srgbClr val="4BACC6"/>
    </a:accent5>
    <a:accent6>
      <a:srgbClr val="9BBB5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nalytica Report Template">
    <a:dk1>
      <a:sysClr val="windowText" lastClr="000000"/>
    </a:dk1>
    <a:lt1>
      <a:sysClr val="window" lastClr="FFFFFF"/>
    </a:lt1>
    <a:dk2>
      <a:srgbClr val="4F81BD"/>
    </a:dk2>
    <a:lt2>
      <a:srgbClr val="595959"/>
    </a:lt2>
    <a:accent1>
      <a:srgbClr val="4F81BD"/>
    </a:accent1>
    <a:accent2>
      <a:srgbClr val="A5A5A5"/>
    </a:accent2>
    <a:accent3>
      <a:srgbClr val="F79646"/>
    </a:accent3>
    <a:accent4>
      <a:srgbClr val="8064A2"/>
    </a:accent4>
    <a:accent5>
      <a:srgbClr val="4BACC6"/>
    </a:accent5>
    <a:accent6>
      <a:srgbClr val="9BBB5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nalytica Report Template">
    <a:dk1>
      <a:sysClr val="windowText" lastClr="000000"/>
    </a:dk1>
    <a:lt1>
      <a:sysClr val="window" lastClr="FFFFFF"/>
    </a:lt1>
    <a:dk2>
      <a:srgbClr val="4F81BD"/>
    </a:dk2>
    <a:lt2>
      <a:srgbClr val="595959"/>
    </a:lt2>
    <a:accent1>
      <a:srgbClr val="4F81BD"/>
    </a:accent1>
    <a:accent2>
      <a:srgbClr val="A5A5A5"/>
    </a:accent2>
    <a:accent3>
      <a:srgbClr val="F79646"/>
    </a:accent3>
    <a:accent4>
      <a:srgbClr val="8064A2"/>
    </a:accent4>
    <a:accent5>
      <a:srgbClr val="4BACC6"/>
    </a:accent5>
    <a:accent6>
      <a:srgbClr val="9BBB5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nalytica Report Template">
    <a:dk1>
      <a:sysClr val="windowText" lastClr="000000"/>
    </a:dk1>
    <a:lt1>
      <a:sysClr val="window" lastClr="FFFFFF"/>
    </a:lt1>
    <a:dk2>
      <a:srgbClr val="4F81BD"/>
    </a:dk2>
    <a:lt2>
      <a:srgbClr val="595959"/>
    </a:lt2>
    <a:accent1>
      <a:srgbClr val="4F81BD"/>
    </a:accent1>
    <a:accent2>
      <a:srgbClr val="A5A5A5"/>
    </a:accent2>
    <a:accent3>
      <a:srgbClr val="F79646"/>
    </a:accent3>
    <a:accent4>
      <a:srgbClr val="8064A2"/>
    </a:accent4>
    <a:accent5>
      <a:srgbClr val="4BACC6"/>
    </a:accent5>
    <a:accent6>
      <a:srgbClr val="9BBB5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nalytica Report Template">
    <a:dk1>
      <a:sysClr val="windowText" lastClr="000000"/>
    </a:dk1>
    <a:lt1>
      <a:sysClr val="window" lastClr="FFFFFF"/>
    </a:lt1>
    <a:dk2>
      <a:srgbClr val="4F81BD"/>
    </a:dk2>
    <a:lt2>
      <a:srgbClr val="595959"/>
    </a:lt2>
    <a:accent1>
      <a:srgbClr val="4F81BD"/>
    </a:accent1>
    <a:accent2>
      <a:srgbClr val="A5A5A5"/>
    </a:accent2>
    <a:accent3>
      <a:srgbClr val="F79646"/>
    </a:accent3>
    <a:accent4>
      <a:srgbClr val="8064A2"/>
    </a:accent4>
    <a:accent5>
      <a:srgbClr val="4BACC6"/>
    </a:accent5>
    <a:accent6>
      <a:srgbClr val="9BBB5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1313</TotalTime>
  <Words>1525</Words>
  <Application>Microsoft Office PowerPoint</Application>
  <PresentationFormat>Custom</PresentationFormat>
  <Paragraphs>463</Paragraphs>
  <Slides>19</Slides>
  <Notes>5</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Content Slides</vt:lpstr>
      <vt:lpstr>Influencers By Audience</vt:lpstr>
      <vt:lpstr>Headline Slides</vt:lpstr>
      <vt:lpstr>Cover Slide</vt:lpstr>
      <vt:lpstr>Divider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Lloyd</dc:creator>
  <cp:lastModifiedBy>Thomas Lloyd</cp:lastModifiedBy>
  <cp:revision>350</cp:revision>
  <dcterms:created xsi:type="dcterms:W3CDTF">2013-03-12T10:34:36Z</dcterms:created>
  <dcterms:modified xsi:type="dcterms:W3CDTF">2013-09-12T14:00:26Z</dcterms:modified>
</cp:coreProperties>
</file>